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7"/>
    <p:sldMasterId id="2147483677" r:id="rId18"/>
  </p:sldMasterIdLst>
  <p:notesMasterIdLst>
    <p:notesMasterId r:id="rId120"/>
  </p:notesMasterIdLst>
  <p:sldIdLst>
    <p:sldId id="263" r:id="rId19"/>
    <p:sldId id="372" r:id="rId20"/>
    <p:sldId id="373" r:id="rId21"/>
    <p:sldId id="274" r:id="rId22"/>
    <p:sldId id="275" r:id="rId23"/>
    <p:sldId id="276" r:id="rId24"/>
    <p:sldId id="277" r:id="rId25"/>
    <p:sldId id="278" r:id="rId26"/>
    <p:sldId id="279" r:id="rId27"/>
    <p:sldId id="280" r:id="rId28"/>
    <p:sldId id="374" r:id="rId29"/>
    <p:sldId id="375" r:id="rId30"/>
    <p:sldId id="376" r:id="rId31"/>
    <p:sldId id="377" r:id="rId32"/>
    <p:sldId id="378" r:id="rId33"/>
    <p:sldId id="286" r:id="rId34"/>
    <p:sldId id="287" r:id="rId35"/>
    <p:sldId id="288" r:id="rId36"/>
    <p:sldId id="289" r:id="rId37"/>
    <p:sldId id="290" r:id="rId38"/>
    <p:sldId id="291" r:id="rId39"/>
    <p:sldId id="292" r:id="rId40"/>
    <p:sldId id="379" r:id="rId41"/>
    <p:sldId id="294" r:id="rId42"/>
    <p:sldId id="295" r:id="rId43"/>
    <p:sldId id="296" r:id="rId44"/>
    <p:sldId id="297" r:id="rId45"/>
    <p:sldId id="298" r:id="rId46"/>
    <p:sldId id="380" r:id="rId47"/>
    <p:sldId id="300" r:id="rId48"/>
    <p:sldId id="301" r:id="rId49"/>
    <p:sldId id="302" r:id="rId50"/>
    <p:sldId id="303" r:id="rId51"/>
    <p:sldId id="304" r:id="rId52"/>
    <p:sldId id="381" r:id="rId53"/>
    <p:sldId id="306" r:id="rId54"/>
    <p:sldId id="307" r:id="rId55"/>
    <p:sldId id="308" r:id="rId56"/>
    <p:sldId id="309" r:id="rId57"/>
    <p:sldId id="382" r:id="rId58"/>
    <p:sldId id="383" r:id="rId59"/>
    <p:sldId id="312" r:id="rId60"/>
    <p:sldId id="313" r:id="rId61"/>
    <p:sldId id="384" r:id="rId62"/>
    <p:sldId id="315" r:id="rId63"/>
    <p:sldId id="316" r:id="rId64"/>
    <p:sldId id="317" r:id="rId65"/>
    <p:sldId id="385" r:id="rId66"/>
    <p:sldId id="319" r:id="rId67"/>
    <p:sldId id="386" r:id="rId68"/>
    <p:sldId id="321" r:id="rId69"/>
    <p:sldId id="322" r:id="rId70"/>
    <p:sldId id="323" r:id="rId71"/>
    <p:sldId id="324" r:id="rId72"/>
    <p:sldId id="388" r:id="rId73"/>
    <p:sldId id="326" r:id="rId74"/>
    <p:sldId id="327" r:id="rId75"/>
    <p:sldId id="328" r:id="rId76"/>
    <p:sldId id="329" r:id="rId77"/>
    <p:sldId id="330" r:id="rId78"/>
    <p:sldId id="331" r:id="rId79"/>
    <p:sldId id="332" r:id="rId80"/>
    <p:sldId id="333" r:id="rId81"/>
    <p:sldId id="334" r:id="rId82"/>
    <p:sldId id="335" r:id="rId83"/>
    <p:sldId id="389" r:id="rId84"/>
    <p:sldId id="337" r:id="rId85"/>
    <p:sldId id="390" r:id="rId86"/>
    <p:sldId id="391" r:id="rId87"/>
    <p:sldId id="392" r:id="rId88"/>
    <p:sldId id="341" r:id="rId89"/>
    <p:sldId id="342" r:id="rId90"/>
    <p:sldId id="343" r:id="rId91"/>
    <p:sldId id="344" r:id="rId92"/>
    <p:sldId id="345" r:id="rId93"/>
    <p:sldId id="393"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94" r:id="rId107"/>
    <p:sldId id="395" r:id="rId108"/>
    <p:sldId id="396" r:id="rId109"/>
    <p:sldId id="397" r:id="rId110"/>
    <p:sldId id="398" r:id="rId111"/>
    <p:sldId id="364" r:id="rId112"/>
    <p:sldId id="399" r:id="rId113"/>
    <p:sldId id="400" r:id="rId114"/>
    <p:sldId id="367" r:id="rId115"/>
    <p:sldId id="401" r:id="rId116"/>
    <p:sldId id="402" r:id="rId117"/>
    <p:sldId id="403" r:id="rId118"/>
    <p:sldId id="269" r:id="rId119"/>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5714"/>
  </p:normalViewPr>
  <p:slideViewPr>
    <p:cSldViewPr snapToGrid="0">
      <p:cViewPr varScale="1">
        <p:scale>
          <a:sx n="51" d="100"/>
          <a:sy n="51" d="100"/>
        </p:scale>
        <p:origin x="1688" y="208"/>
      </p:cViewPr>
      <p:guideLst>
        <p:guide orient="horz" pos="3240"/>
        <p:guide pos="576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customXml" Target="../customXml/item16.xml"/><Relationship Id="rId107" Type="http://schemas.openxmlformats.org/officeDocument/2006/relationships/slide" Target="slides/slide89.xml"/><Relationship Id="rId11" Type="http://schemas.openxmlformats.org/officeDocument/2006/relationships/customXml" Target="../customXml/item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theme" Target="theme/theme1.xml"/><Relationship Id="rId5" Type="http://schemas.openxmlformats.org/officeDocument/2006/relationships/customXml" Target="../customXml/item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customXml" Target="../customXml/item12.xml"/><Relationship Id="rId17" Type="http://schemas.openxmlformats.org/officeDocument/2006/relationships/slideMaster" Target="slideMasters/slideMaster1.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tableStyles" Target="tableStyles.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2.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customXml" Target="../customXml/item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customXml" Target="../customXml/item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customXml" Target="../customXml/item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customXml" Target="../customXml/item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EFEFF-A288-4FCD-999C-5F70B7DBB8FE}" type="doc">
      <dgm:prSet loTypeId="urn:microsoft.com/office/officeart/2005/8/layout/hierarchy1" loCatId="hierarchy" qsTypeId="urn:microsoft.com/office/officeart/2005/8/quickstyle/simple5" qsCatId="simple" csTypeId="urn:microsoft.com/office/officeart/2005/8/colors/accent3_2" csCatId="accent3"/>
      <dgm:spPr/>
      <dgm:t>
        <a:bodyPr/>
        <a:lstStyle/>
        <a:p>
          <a:endParaRPr lang="en-US"/>
        </a:p>
      </dgm:t>
    </dgm:pt>
    <dgm:pt modelId="{3D17AEE4-DAF1-4446-8C98-666484D643DE}">
      <dgm:prSet/>
      <dgm:spPr/>
      <dgm:t>
        <a:bodyPr/>
        <a:lstStyle/>
        <a:p>
          <a:r>
            <a:rPr lang="en-US"/>
            <a:t>Diffuse</a:t>
          </a:r>
        </a:p>
      </dgm:t>
    </dgm:pt>
    <dgm:pt modelId="{2AB5EB4A-880C-4D14-B773-73D51E6C37E1}" type="parTrans" cxnId="{BC3DEE92-319D-414E-80A8-3553D9FE583F}">
      <dgm:prSet/>
      <dgm:spPr/>
      <dgm:t>
        <a:bodyPr/>
        <a:lstStyle/>
        <a:p>
          <a:endParaRPr lang="en-US"/>
        </a:p>
      </dgm:t>
    </dgm:pt>
    <dgm:pt modelId="{39F0862D-FB05-4E84-A8A1-70AF5D2A477E}" type="sibTrans" cxnId="{BC3DEE92-319D-414E-80A8-3553D9FE583F}">
      <dgm:prSet/>
      <dgm:spPr/>
      <dgm:t>
        <a:bodyPr/>
        <a:lstStyle/>
        <a:p>
          <a:endParaRPr lang="en-US"/>
        </a:p>
      </dgm:t>
    </dgm:pt>
    <dgm:pt modelId="{A46CA998-FD08-4D7A-AEF5-08A7C2037587}">
      <dgm:prSet/>
      <dgm:spPr/>
      <dgm:t>
        <a:bodyPr/>
        <a:lstStyle/>
        <a:p>
          <a:r>
            <a:rPr lang="en-US"/>
            <a:t>Multifocal – Zonal Pattern</a:t>
          </a:r>
        </a:p>
      </dgm:t>
    </dgm:pt>
    <dgm:pt modelId="{BC4EC364-394A-4343-9435-E227565C06A2}" type="parTrans" cxnId="{35F984D5-7F4F-4F71-A39D-E81193C464FE}">
      <dgm:prSet/>
      <dgm:spPr/>
      <dgm:t>
        <a:bodyPr/>
        <a:lstStyle/>
        <a:p>
          <a:endParaRPr lang="en-US"/>
        </a:p>
      </dgm:t>
    </dgm:pt>
    <dgm:pt modelId="{EE904EF9-A031-4203-B618-A6BA57354015}" type="sibTrans" cxnId="{35F984D5-7F4F-4F71-A39D-E81193C464FE}">
      <dgm:prSet/>
      <dgm:spPr/>
      <dgm:t>
        <a:bodyPr/>
        <a:lstStyle/>
        <a:p>
          <a:endParaRPr lang="en-US"/>
        </a:p>
      </dgm:t>
    </dgm:pt>
    <dgm:pt modelId="{0DD85AF3-5E74-46BE-996D-BD714DED4171}">
      <dgm:prSet/>
      <dgm:spPr/>
      <dgm:t>
        <a:bodyPr/>
        <a:lstStyle/>
        <a:p>
          <a:r>
            <a:rPr lang="en-US"/>
            <a:t>Multifocal - Dispersed</a:t>
          </a:r>
        </a:p>
      </dgm:t>
    </dgm:pt>
    <dgm:pt modelId="{9F71C9C4-AA25-4035-A4FF-04DF55C007D3}" type="parTrans" cxnId="{14384A47-0E37-42C7-8853-D60C535E96C8}">
      <dgm:prSet/>
      <dgm:spPr/>
      <dgm:t>
        <a:bodyPr/>
        <a:lstStyle/>
        <a:p>
          <a:endParaRPr lang="en-US"/>
        </a:p>
      </dgm:t>
    </dgm:pt>
    <dgm:pt modelId="{A4885D38-E284-4516-A149-9FB006E5A70B}" type="sibTrans" cxnId="{14384A47-0E37-42C7-8853-D60C535E96C8}">
      <dgm:prSet/>
      <dgm:spPr/>
      <dgm:t>
        <a:bodyPr/>
        <a:lstStyle/>
        <a:p>
          <a:endParaRPr lang="en-US"/>
        </a:p>
      </dgm:t>
    </dgm:pt>
    <dgm:pt modelId="{18AC06DE-85BD-4224-BAFA-0F1F0D997BC9}" type="pres">
      <dgm:prSet presAssocID="{857EFEFF-A288-4FCD-999C-5F70B7DBB8FE}" presName="hierChild1" presStyleCnt="0">
        <dgm:presLayoutVars>
          <dgm:chPref val="1"/>
          <dgm:dir/>
          <dgm:animOne val="branch"/>
          <dgm:animLvl val="lvl"/>
          <dgm:resizeHandles/>
        </dgm:presLayoutVars>
      </dgm:prSet>
      <dgm:spPr/>
    </dgm:pt>
    <dgm:pt modelId="{0CCF76CE-C6CA-47AC-81A2-7FC4B528782F}" type="pres">
      <dgm:prSet presAssocID="{3D17AEE4-DAF1-4446-8C98-666484D643DE}" presName="hierRoot1" presStyleCnt="0"/>
      <dgm:spPr/>
    </dgm:pt>
    <dgm:pt modelId="{0F838CC2-769C-4DF3-8915-ABC68BCDD60C}" type="pres">
      <dgm:prSet presAssocID="{3D17AEE4-DAF1-4446-8C98-666484D643DE}" presName="composite" presStyleCnt="0"/>
      <dgm:spPr/>
    </dgm:pt>
    <dgm:pt modelId="{BF2E09DF-3F53-4A84-9992-30330E88D5F5}" type="pres">
      <dgm:prSet presAssocID="{3D17AEE4-DAF1-4446-8C98-666484D643DE}" presName="background" presStyleLbl="node0" presStyleIdx="0" presStyleCnt="3"/>
      <dgm:spPr/>
    </dgm:pt>
    <dgm:pt modelId="{B5172045-10B0-48BC-B5BE-5CAA0ABA3FD8}" type="pres">
      <dgm:prSet presAssocID="{3D17AEE4-DAF1-4446-8C98-666484D643DE}" presName="text" presStyleLbl="fgAcc0" presStyleIdx="0" presStyleCnt="3">
        <dgm:presLayoutVars>
          <dgm:chPref val="3"/>
        </dgm:presLayoutVars>
      </dgm:prSet>
      <dgm:spPr/>
    </dgm:pt>
    <dgm:pt modelId="{639B94EF-1AB7-477A-A36E-883EA9FA39DA}" type="pres">
      <dgm:prSet presAssocID="{3D17AEE4-DAF1-4446-8C98-666484D643DE}" presName="hierChild2" presStyleCnt="0"/>
      <dgm:spPr/>
    </dgm:pt>
    <dgm:pt modelId="{B9A49BAE-1EE3-4779-987D-B2ADE68863D1}" type="pres">
      <dgm:prSet presAssocID="{A46CA998-FD08-4D7A-AEF5-08A7C2037587}" presName="hierRoot1" presStyleCnt="0"/>
      <dgm:spPr/>
    </dgm:pt>
    <dgm:pt modelId="{FF119717-1976-4281-A482-5654A792C29B}" type="pres">
      <dgm:prSet presAssocID="{A46CA998-FD08-4D7A-AEF5-08A7C2037587}" presName="composite" presStyleCnt="0"/>
      <dgm:spPr/>
    </dgm:pt>
    <dgm:pt modelId="{FD9C9331-FDF5-4431-AACA-0BF105945A98}" type="pres">
      <dgm:prSet presAssocID="{A46CA998-FD08-4D7A-AEF5-08A7C2037587}" presName="background" presStyleLbl="node0" presStyleIdx="1" presStyleCnt="3"/>
      <dgm:spPr/>
    </dgm:pt>
    <dgm:pt modelId="{35260F9B-59AB-4182-A891-D034CC6C869E}" type="pres">
      <dgm:prSet presAssocID="{A46CA998-FD08-4D7A-AEF5-08A7C2037587}" presName="text" presStyleLbl="fgAcc0" presStyleIdx="1" presStyleCnt="3">
        <dgm:presLayoutVars>
          <dgm:chPref val="3"/>
        </dgm:presLayoutVars>
      </dgm:prSet>
      <dgm:spPr/>
    </dgm:pt>
    <dgm:pt modelId="{2CF7871C-DA90-4C41-900F-671DAAD1A162}" type="pres">
      <dgm:prSet presAssocID="{A46CA998-FD08-4D7A-AEF5-08A7C2037587}" presName="hierChild2" presStyleCnt="0"/>
      <dgm:spPr/>
    </dgm:pt>
    <dgm:pt modelId="{A7068F4B-75E6-4E9D-93BA-4A3364F0A0F6}" type="pres">
      <dgm:prSet presAssocID="{0DD85AF3-5E74-46BE-996D-BD714DED4171}" presName="hierRoot1" presStyleCnt="0"/>
      <dgm:spPr/>
    </dgm:pt>
    <dgm:pt modelId="{6259A788-3818-43E1-9525-E4D13C394B95}" type="pres">
      <dgm:prSet presAssocID="{0DD85AF3-5E74-46BE-996D-BD714DED4171}" presName="composite" presStyleCnt="0"/>
      <dgm:spPr/>
    </dgm:pt>
    <dgm:pt modelId="{1CE64A70-E702-46E8-BAF9-F60CD0AD9098}" type="pres">
      <dgm:prSet presAssocID="{0DD85AF3-5E74-46BE-996D-BD714DED4171}" presName="background" presStyleLbl="node0" presStyleIdx="2" presStyleCnt="3"/>
      <dgm:spPr/>
    </dgm:pt>
    <dgm:pt modelId="{F06EDAA0-6365-4AD8-BE93-7AF016976D39}" type="pres">
      <dgm:prSet presAssocID="{0DD85AF3-5E74-46BE-996D-BD714DED4171}" presName="text" presStyleLbl="fgAcc0" presStyleIdx="2" presStyleCnt="3">
        <dgm:presLayoutVars>
          <dgm:chPref val="3"/>
        </dgm:presLayoutVars>
      </dgm:prSet>
      <dgm:spPr/>
    </dgm:pt>
    <dgm:pt modelId="{89BB00E7-1AB6-4490-BCD2-C602FEC9651D}" type="pres">
      <dgm:prSet presAssocID="{0DD85AF3-5E74-46BE-996D-BD714DED4171}" presName="hierChild2" presStyleCnt="0"/>
      <dgm:spPr/>
    </dgm:pt>
  </dgm:ptLst>
  <dgm:cxnLst>
    <dgm:cxn modelId="{A57BC30F-7869-4851-988F-EFB0EF150B90}" type="presOf" srcId="{3D17AEE4-DAF1-4446-8C98-666484D643DE}" destId="{B5172045-10B0-48BC-B5BE-5CAA0ABA3FD8}" srcOrd="0" destOrd="0" presId="urn:microsoft.com/office/officeart/2005/8/layout/hierarchy1"/>
    <dgm:cxn modelId="{14384A47-0E37-42C7-8853-D60C535E96C8}" srcId="{857EFEFF-A288-4FCD-999C-5F70B7DBB8FE}" destId="{0DD85AF3-5E74-46BE-996D-BD714DED4171}" srcOrd="2" destOrd="0" parTransId="{9F71C9C4-AA25-4035-A4FF-04DF55C007D3}" sibTransId="{A4885D38-E284-4516-A149-9FB006E5A70B}"/>
    <dgm:cxn modelId="{F0C2366E-A6E3-4016-B554-6A80D1B71E0E}" type="presOf" srcId="{0DD85AF3-5E74-46BE-996D-BD714DED4171}" destId="{F06EDAA0-6365-4AD8-BE93-7AF016976D39}" srcOrd="0" destOrd="0" presId="urn:microsoft.com/office/officeart/2005/8/layout/hierarchy1"/>
    <dgm:cxn modelId="{BC3DEE92-319D-414E-80A8-3553D9FE583F}" srcId="{857EFEFF-A288-4FCD-999C-5F70B7DBB8FE}" destId="{3D17AEE4-DAF1-4446-8C98-666484D643DE}" srcOrd="0" destOrd="0" parTransId="{2AB5EB4A-880C-4D14-B773-73D51E6C37E1}" sibTransId="{39F0862D-FB05-4E84-A8A1-70AF5D2A477E}"/>
    <dgm:cxn modelId="{35F984D5-7F4F-4F71-A39D-E81193C464FE}" srcId="{857EFEFF-A288-4FCD-999C-5F70B7DBB8FE}" destId="{A46CA998-FD08-4D7A-AEF5-08A7C2037587}" srcOrd="1" destOrd="0" parTransId="{BC4EC364-394A-4343-9435-E227565C06A2}" sibTransId="{EE904EF9-A031-4203-B618-A6BA57354015}"/>
    <dgm:cxn modelId="{98AF98EA-D176-4CFF-B5E4-3711E0FAC561}" type="presOf" srcId="{A46CA998-FD08-4D7A-AEF5-08A7C2037587}" destId="{35260F9B-59AB-4182-A891-D034CC6C869E}" srcOrd="0" destOrd="0" presId="urn:microsoft.com/office/officeart/2005/8/layout/hierarchy1"/>
    <dgm:cxn modelId="{197DD7F6-8854-4654-B580-00C339DBE4E6}" type="presOf" srcId="{857EFEFF-A288-4FCD-999C-5F70B7DBB8FE}" destId="{18AC06DE-85BD-4224-BAFA-0F1F0D997BC9}" srcOrd="0" destOrd="0" presId="urn:microsoft.com/office/officeart/2005/8/layout/hierarchy1"/>
    <dgm:cxn modelId="{220D3610-6007-4D86-9273-AD3097DEE145}" type="presParOf" srcId="{18AC06DE-85BD-4224-BAFA-0F1F0D997BC9}" destId="{0CCF76CE-C6CA-47AC-81A2-7FC4B528782F}" srcOrd="0" destOrd="0" presId="urn:microsoft.com/office/officeart/2005/8/layout/hierarchy1"/>
    <dgm:cxn modelId="{11CB1234-05A6-4B4C-B868-3432A567CA82}" type="presParOf" srcId="{0CCF76CE-C6CA-47AC-81A2-7FC4B528782F}" destId="{0F838CC2-769C-4DF3-8915-ABC68BCDD60C}" srcOrd="0" destOrd="0" presId="urn:microsoft.com/office/officeart/2005/8/layout/hierarchy1"/>
    <dgm:cxn modelId="{54534B83-FC40-4566-8F31-32293B75D90C}" type="presParOf" srcId="{0F838CC2-769C-4DF3-8915-ABC68BCDD60C}" destId="{BF2E09DF-3F53-4A84-9992-30330E88D5F5}" srcOrd="0" destOrd="0" presId="urn:microsoft.com/office/officeart/2005/8/layout/hierarchy1"/>
    <dgm:cxn modelId="{74315554-A2C1-43FE-BA9D-5EB71CA97176}" type="presParOf" srcId="{0F838CC2-769C-4DF3-8915-ABC68BCDD60C}" destId="{B5172045-10B0-48BC-B5BE-5CAA0ABA3FD8}" srcOrd="1" destOrd="0" presId="urn:microsoft.com/office/officeart/2005/8/layout/hierarchy1"/>
    <dgm:cxn modelId="{95F3CBDD-D99E-40D9-A08A-BD9662BAC40C}" type="presParOf" srcId="{0CCF76CE-C6CA-47AC-81A2-7FC4B528782F}" destId="{639B94EF-1AB7-477A-A36E-883EA9FA39DA}" srcOrd="1" destOrd="0" presId="urn:microsoft.com/office/officeart/2005/8/layout/hierarchy1"/>
    <dgm:cxn modelId="{9678F3E7-AF20-46FA-9222-7D7D32C2D6CD}" type="presParOf" srcId="{18AC06DE-85BD-4224-BAFA-0F1F0D997BC9}" destId="{B9A49BAE-1EE3-4779-987D-B2ADE68863D1}" srcOrd="1" destOrd="0" presId="urn:microsoft.com/office/officeart/2005/8/layout/hierarchy1"/>
    <dgm:cxn modelId="{4B5325C9-0553-4916-9B7D-8729D58B578B}" type="presParOf" srcId="{B9A49BAE-1EE3-4779-987D-B2ADE68863D1}" destId="{FF119717-1976-4281-A482-5654A792C29B}" srcOrd="0" destOrd="0" presId="urn:microsoft.com/office/officeart/2005/8/layout/hierarchy1"/>
    <dgm:cxn modelId="{2179C9FD-1007-48C5-B5A1-D55121643564}" type="presParOf" srcId="{FF119717-1976-4281-A482-5654A792C29B}" destId="{FD9C9331-FDF5-4431-AACA-0BF105945A98}" srcOrd="0" destOrd="0" presId="urn:microsoft.com/office/officeart/2005/8/layout/hierarchy1"/>
    <dgm:cxn modelId="{D49C34C7-1ADA-4492-9107-83ACF30B7F62}" type="presParOf" srcId="{FF119717-1976-4281-A482-5654A792C29B}" destId="{35260F9B-59AB-4182-A891-D034CC6C869E}" srcOrd="1" destOrd="0" presId="urn:microsoft.com/office/officeart/2005/8/layout/hierarchy1"/>
    <dgm:cxn modelId="{CFD6E22D-AE1C-4874-8F44-6025F0960FF1}" type="presParOf" srcId="{B9A49BAE-1EE3-4779-987D-B2ADE68863D1}" destId="{2CF7871C-DA90-4C41-900F-671DAAD1A162}" srcOrd="1" destOrd="0" presId="urn:microsoft.com/office/officeart/2005/8/layout/hierarchy1"/>
    <dgm:cxn modelId="{DF34A77A-734A-4D74-B908-C3F140E3D093}" type="presParOf" srcId="{18AC06DE-85BD-4224-BAFA-0F1F0D997BC9}" destId="{A7068F4B-75E6-4E9D-93BA-4A3364F0A0F6}" srcOrd="2" destOrd="0" presId="urn:microsoft.com/office/officeart/2005/8/layout/hierarchy1"/>
    <dgm:cxn modelId="{06830CD1-7CC9-4351-8E6F-E64AFC2D1764}" type="presParOf" srcId="{A7068F4B-75E6-4E9D-93BA-4A3364F0A0F6}" destId="{6259A788-3818-43E1-9525-E4D13C394B95}" srcOrd="0" destOrd="0" presId="urn:microsoft.com/office/officeart/2005/8/layout/hierarchy1"/>
    <dgm:cxn modelId="{5DA9399A-B901-4AE1-ACB3-A3735ED0FDDD}" type="presParOf" srcId="{6259A788-3818-43E1-9525-E4D13C394B95}" destId="{1CE64A70-E702-46E8-BAF9-F60CD0AD9098}" srcOrd="0" destOrd="0" presId="urn:microsoft.com/office/officeart/2005/8/layout/hierarchy1"/>
    <dgm:cxn modelId="{D0779EEF-F364-4D45-86EB-21483C74DDB7}" type="presParOf" srcId="{6259A788-3818-43E1-9525-E4D13C394B95}" destId="{F06EDAA0-6365-4AD8-BE93-7AF016976D39}" srcOrd="1" destOrd="0" presId="urn:microsoft.com/office/officeart/2005/8/layout/hierarchy1"/>
    <dgm:cxn modelId="{F7347FC8-9574-45E0-B470-FE6B5B05D4F6}" type="presParOf" srcId="{A7068F4B-75E6-4E9D-93BA-4A3364F0A0F6}" destId="{89BB00E7-1AB6-4490-BCD2-C602FEC9651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E09DF-3F53-4A84-9992-30330E88D5F5}">
      <dsp:nvSpPr>
        <dsp:cNvPr id="0" name=""/>
        <dsp:cNvSpPr/>
      </dsp:nvSpPr>
      <dsp:spPr>
        <a:xfrm>
          <a:off x="0" y="1680401"/>
          <a:ext cx="4629150" cy="293951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5172045-10B0-48BC-B5BE-5CAA0ABA3FD8}">
      <dsp:nvSpPr>
        <dsp:cNvPr id="0" name=""/>
        <dsp:cNvSpPr/>
      </dsp:nvSpPr>
      <dsp:spPr>
        <a:xfrm>
          <a:off x="514349" y="2169033"/>
          <a:ext cx="4629150" cy="293951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Diffuse</a:t>
          </a:r>
        </a:p>
      </dsp:txBody>
      <dsp:txXfrm>
        <a:off x="600444" y="2255128"/>
        <a:ext cx="4456960" cy="2767320"/>
      </dsp:txXfrm>
    </dsp:sp>
    <dsp:sp modelId="{FD9C9331-FDF5-4431-AACA-0BF105945A98}">
      <dsp:nvSpPr>
        <dsp:cNvPr id="0" name=""/>
        <dsp:cNvSpPr/>
      </dsp:nvSpPr>
      <dsp:spPr>
        <a:xfrm>
          <a:off x="5657849" y="1680401"/>
          <a:ext cx="4629150" cy="293951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5260F9B-59AB-4182-A891-D034CC6C869E}">
      <dsp:nvSpPr>
        <dsp:cNvPr id="0" name=""/>
        <dsp:cNvSpPr/>
      </dsp:nvSpPr>
      <dsp:spPr>
        <a:xfrm>
          <a:off x="6172199" y="2169033"/>
          <a:ext cx="4629150" cy="293951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Multifocal – Zonal Pattern</a:t>
          </a:r>
        </a:p>
      </dsp:txBody>
      <dsp:txXfrm>
        <a:off x="6258294" y="2255128"/>
        <a:ext cx="4456960" cy="2767320"/>
      </dsp:txXfrm>
    </dsp:sp>
    <dsp:sp modelId="{1CE64A70-E702-46E8-BAF9-F60CD0AD9098}">
      <dsp:nvSpPr>
        <dsp:cNvPr id="0" name=""/>
        <dsp:cNvSpPr/>
      </dsp:nvSpPr>
      <dsp:spPr>
        <a:xfrm>
          <a:off x="11315700" y="1680401"/>
          <a:ext cx="4629150" cy="293951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06EDAA0-6365-4AD8-BE93-7AF016976D39}">
      <dsp:nvSpPr>
        <dsp:cNvPr id="0" name=""/>
        <dsp:cNvSpPr/>
      </dsp:nvSpPr>
      <dsp:spPr>
        <a:xfrm>
          <a:off x="11830049" y="2169033"/>
          <a:ext cx="4629150" cy="293951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Multifocal - Dispersed</a:t>
          </a:r>
        </a:p>
      </dsp:txBody>
      <dsp:txXfrm>
        <a:off x="11916144" y="2255128"/>
        <a:ext cx="4456960" cy="27673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397AD-ABA4-41EB-8EF5-6D9BB70202F9}" type="datetimeFigureOut">
              <a:rPr lang="en-US" smtClean="0"/>
              <a:t>5/29/24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34541-1FEE-4678-A854-9E88A617A329}" type="slidenum">
              <a:rPr lang="en-US" smtClean="0"/>
              <a:t>‹#›</a:t>
            </a:fld>
            <a:endParaRPr lang="en-US"/>
          </a:p>
        </p:txBody>
      </p:sp>
    </p:spTree>
    <p:extLst>
      <p:ext uri="{BB962C8B-B14F-4D97-AF65-F5344CB8AC3E}">
        <p14:creationId xmlns:p14="http://schemas.microsoft.com/office/powerpoint/2010/main" val="3428857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70952-4B69-41DD-ACFF-741C45CAB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413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403CE8-18D1-9D55-CB5B-FFE318C1759A}"/>
              </a:ext>
            </a:extLst>
          </p:cNvPr>
          <p:cNvSpPr>
            <a:spLocks noGrp="1" noChangeArrowheads="1"/>
          </p:cNvSpPr>
          <p:nvPr>
            <p:ph type="sldNum" sz="quarter" idx="5"/>
          </p:nvPr>
        </p:nvSpPr>
        <p:spPr>
          <a:ln/>
        </p:spPr>
        <p:txBody>
          <a:bodyPr/>
          <a:lstStyle/>
          <a:p>
            <a:fld id="{BE7BE468-4176-4ADF-92DB-CE7BD01A6131}" type="slidenum">
              <a:rPr lang="en-US" altLang="en-US"/>
              <a:pPr/>
              <a:t>23</a:t>
            </a:fld>
            <a:endParaRPr lang="en-US" altLang="en-US"/>
          </a:p>
        </p:txBody>
      </p:sp>
      <p:sp>
        <p:nvSpPr>
          <p:cNvPr id="713730" name="Rectangle 2">
            <a:extLst>
              <a:ext uri="{FF2B5EF4-FFF2-40B4-BE49-F238E27FC236}">
                <a16:creationId xmlns:a16="http://schemas.microsoft.com/office/drawing/2014/main" id="{8CB450C2-8AAD-2E6F-0FA9-DB5F670D962C}"/>
              </a:ext>
            </a:extLst>
          </p:cNvPr>
          <p:cNvSpPr>
            <a:spLocks noGrp="1" noRot="1" noChangeAspect="1" noChangeArrowheads="1" noTextEdit="1"/>
          </p:cNvSpPr>
          <p:nvPr>
            <p:ph type="sldImg"/>
          </p:nvPr>
        </p:nvSpPr>
        <p:spPr>
          <a:ln/>
        </p:spPr>
      </p:sp>
      <p:sp>
        <p:nvSpPr>
          <p:cNvPr id="713731" name="Rectangle 3">
            <a:extLst>
              <a:ext uri="{FF2B5EF4-FFF2-40B4-BE49-F238E27FC236}">
                <a16:creationId xmlns:a16="http://schemas.microsoft.com/office/drawing/2014/main" id="{C91929C3-A9F3-5493-FB0C-ED295F7EF844}"/>
              </a:ext>
            </a:extLst>
          </p:cNvPr>
          <p:cNvSpPr>
            <a:spLocks noGrp="1" noChangeArrowheads="1"/>
          </p:cNvSpPr>
          <p:nvPr>
            <p:ph type="body" idx="1"/>
          </p:nvPr>
        </p:nvSpPr>
        <p:spPr/>
        <p:txBody>
          <a:bodyPr/>
          <a:lstStyle/>
          <a:p>
            <a:r>
              <a:rPr lang="en-US" altLang="en-US"/>
              <a:t>Although the distribution of atypia is not formally used as a criterion in the diagnostic algorithm for LMS, it is worth noting that the distribution of cytologic atypia in LMS can be variable.  Most commonly it is present diffusely; however it can be multifocal and when multifocal can either have a zonal pattern or a pattern in which the atypia is dispersed throughout the tumor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In this tumor, which also showed </a:t>
            </a:r>
            <a:r>
              <a:rPr lang="en-US" altLang="en-US" dirty="0" err="1"/>
              <a:t>CTCN</a:t>
            </a:r>
            <a:r>
              <a:rPr lang="en-US" altLang="en-US" dirty="0"/>
              <a:t>, the atypia was multifocal but had a zonal pattern (reminiscent of a </a:t>
            </a:r>
            <a:r>
              <a:rPr lang="en-US" altLang="en-US" dirty="0" err="1"/>
              <a:t>symplastic</a:t>
            </a:r>
            <a:r>
              <a:rPr lang="en-US" altLang="en-US" dirty="0"/>
              <a:t> leiomyoma) underscoring 1) the importance of assessing more than one histologic feature when classifying uterine </a:t>
            </a:r>
            <a:r>
              <a:rPr lang="en-US" altLang="en-US" dirty="0" err="1"/>
              <a:t>SMTs</a:t>
            </a:r>
            <a:r>
              <a:rPr lang="en-US" altLang="en-US" dirty="0"/>
              <a:t> and 2) </a:t>
            </a:r>
            <a:r>
              <a:rPr lang="en-US" altLang="en-US" dirty="0" err="1"/>
              <a:t>LMS</a:t>
            </a:r>
            <a:r>
              <a:rPr lang="en-US" altLang="en-US" dirty="0"/>
              <a:t> can have a similar zonal distribution of atypia like </a:t>
            </a:r>
            <a:r>
              <a:rPr lang="en-US" altLang="en-US" dirty="0" err="1"/>
              <a:t>symplastic</a:t>
            </a:r>
            <a:r>
              <a:rPr lang="en-US" altLang="en-US" dirty="0"/>
              <a:t> leiomyomata</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25</a:t>
            </a:fld>
            <a:endParaRPr lang="en-US"/>
          </a:p>
        </p:txBody>
      </p:sp>
    </p:spTree>
    <p:extLst>
      <p:ext uri="{BB962C8B-B14F-4D97-AF65-F5344CB8AC3E}">
        <p14:creationId xmlns:p14="http://schemas.microsoft.com/office/powerpoint/2010/main" val="413671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F5169A-F6E4-DE62-04CC-11D275E1058E}"/>
              </a:ext>
            </a:extLst>
          </p:cNvPr>
          <p:cNvSpPr>
            <a:spLocks noGrp="1" noChangeArrowheads="1"/>
          </p:cNvSpPr>
          <p:nvPr>
            <p:ph type="sldNum" sz="quarter" idx="5"/>
          </p:nvPr>
        </p:nvSpPr>
        <p:spPr>
          <a:ln/>
        </p:spPr>
        <p:txBody>
          <a:bodyPr/>
          <a:lstStyle/>
          <a:p>
            <a:fld id="{48038ABF-3E55-4513-A0E5-4F2C1D891EF3}" type="slidenum">
              <a:rPr lang="en-US" altLang="en-US"/>
              <a:pPr/>
              <a:t>26</a:t>
            </a:fld>
            <a:endParaRPr lang="en-US" altLang="en-US"/>
          </a:p>
        </p:txBody>
      </p:sp>
      <p:sp>
        <p:nvSpPr>
          <p:cNvPr id="719874" name="Rectangle 2">
            <a:extLst>
              <a:ext uri="{FF2B5EF4-FFF2-40B4-BE49-F238E27FC236}">
                <a16:creationId xmlns:a16="http://schemas.microsoft.com/office/drawing/2014/main" id="{AC38A5BA-E8EF-B758-6B02-375C43E3A779}"/>
              </a:ext>
            </a:extLst>
          </p:cNvPr>
          <p:cNvSpPr>
            <a:spLocks noGrp="1" noRot="1" noChangeAspect="1" noChangeArrowheads="1" noTextEdit="1"/>
          </p:cNvSpPr>
          <p:nvPr>
            <p:ph type="sldImg"/>
          </p:nvPr>
        </p:nvSpPr>
        <p:spPr>
          <a:ln/>
        </p:spPr>
      </p:sp>
      <p:sp>
        <p:nvSpPr>
          <p:cNvPr id="719875" name="Rectangle 3">
            <a:extLst>
              <a:ext uri="{FF2B5EF4-FFF2-40B4-BE49-F238E27FC236}">
                <a16:creationId xmlns:a16="http://schemas.microsoft.com/office/drawing/2014/main" id="{AB33740A-6ADE-9C9E-5F6D-91F9AB8064EC}"/>
              </a:ext>
            </a:extLst>
          </p:cNvPr>
          <p:cNvSpPr>
            <a:spLocks noGrp="1" noChangeArrowheads="1"/>
          </p:cNvSpPr>
          <p:nvPr>
            <p:ph type="body" idx="1"/>
          </p:nvPr>
        </p:nvSpPr>
        <p:spPr/>
        <p:txBody>
          <a:bodyPr/>
          <a:lstStyle/>
          <a:p>
            <a:r>
              <a:rPr lang="en-US" altLang="en-US"/>
              <a:t>Here the enlarged nuclei are dispersed throughout this LMS which had a mitotic count &gt; 10 per 10 HPFs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2CFC580-82AD-4263-B32C-79DAE9DA60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1251" name="Slide Image Placeholder 1"/>
          <p:cNvSpPr>
            <a:spLocks noGrp="1" noRot="1" noChangeAspect="1" noTextEdit="1"/>
          </p:cNvSpPr>
          <p:nvPr>
            <p:ph type="sldImg"/>
          </p:nvPr>
        </p:nvSpPr>
        <p:spPr>
          <a:ln/>
        </p:spPr>
      </p:sp>
      <p:sp>
        <p:nvSpPr>
          <p:cNvPr id="181252" name="Notes Placeholder 2"/>
          <p:cNvSpPr>
            <a:spLocks noGrp="1"/>
          </p:cNvSpPr>
          <p:nvPr>
            <p:ph type="body" idx="1"/>
          </p:nvPr>
        </p:nvSpPr>
        <p:spPr>
          <a:noFill/>
          <a:ln/>
        </p:spPr>
        <p:txBody>
          <a:bodyPr/>
          <a:lstStyle/>
          <a:p>
            <a:pPr eaLnBrk="1" hangingPunct="1">
              <a:spcBef>
                <a:spcPct val="0"/>
              </a:spcBef>
            </a:pPr>
            <a:r>
              <a:rPr lang="en-US"/>
              <a:t>Coagulative necrosis where zones of ghost tumor cells were seen in abrupt transition from viable tumor cells were seen in one case.  Of note, this subject did not have an adverse outcome within 4 ½ years.</a:t>
            </a:r>
          </a:p>
        </p:txBody>
      </p:sp>
      <p:sp>
        <p:nvSpPr>
          <p:cNvPr id="1812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77" rtl="0" eaLnBrk="1" fontAlgn="auto" latinLnBrk="0" hangingPunct="1">
              <a:lnSpc>
                <a:spcPct val="100000"/>
              </a:lnSpc>
              <a:spcBef>
                <a:spcPts val="0"/>
              </a:spcBef>
              <a:spcAft>
                <a:spcPts val="0"/>
              </a:spcAft>
              <a:buClrTx/>
              <a:buSzTx/>
              <a:buFontTx/>
              <a:buNone/>
              <a:tabLst/>
              <a:defRPr/>
            </a:pPr>
            <a:fld id="{404BDF99-863E-44DA-926E-5187B4280142}"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31996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B502B0C-89D2-998D-0761-DCBB080C32A6}"/>
              </a:ext>
            </a:extLst>
          </p:cNvPr>
          <p:cNvSpPr>
            <a:spLocks noGrp="1" noChangeArrowheads="1"/>
          </p:cNvSpPr>
          <p:nvPr>
            <p:ph type="sldNum" sz="quarter" idx="5"/>
          </p:nvPr>
        </p:nvSpPr>
        <p:spPr>
          <a:ln/>
        </p:spPr>
        <p:txBody>
          <a:bodyPr/>
          <a:lstStyle/>
          <a:p>
            <a:fld id="{15BA4325-4979-488C-A221-1B43CF9C290D}" type="slidenum">
              <a:rPr lang="en-US" altLang="en-US"/>
              <a:pPr/>
              <a:t>29</a:t>
            </a:fld>
            <a:endParaRPr lang="en-US" altLang="en-US"/>
          </a:p>
        </p:txBody>
      </p:sp>
      <p:sp>
        <p:nvSpPr>
          <p:cNvPr id="735234" name="Rectangle 2">
            <a:extLst>
              <a:ext uri="{FF2B5EF4-FFF2-40B4-BE49-F238E27FC236}">
                <a16:creationId xmlns:a16="http://schemas.microsoft.com/office/drawing/2014/main" id="{4973F749-DACD-4201-5526-5E6514B418FF}"/>
              </a:ext>
            </a:extLst>
          </p:cNvPr>
          <p:cNvSpPr>
            <a:spLocks noGrp="1" noRot="1" noChangeAspect="1" noChangeArrowheads="1" noTextEdit="1"/>
          </p:cNvSpPr>
          <p:nvPr>
            <p:ph type="sldImg"/>
          </p:nvPr>
        </p:nvSpPr>
        <p:spPr>
          <a:ln/>
        </p:spPr>
      </p:sp>
      <p:sp>
        <p:nvSpPr>
          <p:cNvPr id="735235" name="Rectangle 3">
            <a:extLst>
              <a:ext uri="{FF2B5EF4-FFF2-40B4-BE49-F238E27FC236}">
                <a16:creationId xmlns:a16="http://schemas.microsoft.com/office/drawing/2014/main" id="{EA34DC96-FC02-1608-8A93-9E256CB4C70D}"/>
              </a:ext>
            </a:extLst>
          </p:cNvPr>
          <p:cNvSpPr>
            <a:spLocks noGrp="1" noChangeArrowheads="1"/>
          </p:cNvSpPr>
          <p:nvPr>
            <p:ph type="body" idx="1"/>
          </p:nvPr>
        </p:nvSpPr>
        <p:spPr/>
        <p:txBody>
          <a:bodyPr/>
          <a:lstStyle/>
          <a:p>
            <a:r>
              <a:rPr lang="en-US" altLang="en-US"/>
              <a:t>Of the 3 principal histologic features evaluated in the classification of SMTs, tumor necrosis perhaps carries the greatest weight in the determination of malignancy. Malignancy associated necrosis must be distinguished however from benign degenerative type changes. Tumor necrosis associated with malignancy aka coagulative tumor cell necrosis has the following features, listed here, which serve to distinguish it from benign SMTs.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EBBC1A5-0A72-6E80-8F15-D7EA99E7E94C}"/>
              </a:ext>
            </a:extLst>
          </p:cNvPr>
          <p:cNvSpPr>
            <a:spLocks noGrp="1" noChangeArrowheads="1"/>
          </p:cNvSpPr>
          <p:nvPr>
            <p:ph type="sldNum" sz="quarter" idx="5"/>
          </p:nvPr>
        </p:nvSpPr>
        <p:spPr>
          <a:ln/>
        </p:spPr>
        <p:txBody>
          <a:bodyPr/>
          <a:lstStyle/>
          <a:p>
            <a:fld id="{E31925A5-D82F-442C-84F1-0A5531A464A8}" type="slidenum">
              <a:rPr lang="en-US" altLang="en-US"/>
              <a:pPr/>
              <a:t>30</a:t>
            </a:fld>
            <a:endParaRPr lang="en-US" altLang="en-US"/>
          </a:p>
        </p:txBody>
      </p:sp>
      <p:sp>
        <p:nvSpPr>
          <p:cNvPr id="736258" name="Rectangle 2">
            <a:extLst>
              <a:ext uri="{FF2B5EF4-FFF2-40B4-BE49-F238E27FC236}">
                <a16:creationId xmlns:a16="http://schemas.microsoft.com/office/drawing/2014/main" id="{E8A20998-3D22-E91E-34C9-EDC1FB10BF31}"/>
              </a:ext>
            </a:extLst>
          </p:cNvPr>
          <p:cNvSpPr>
            <a:spLocks noGrp="1" noRot="1" noChangeAspect="1" noChangeArrowheads="1" noTextEdit="1"/>
          </p:cNvSpPr>
          <p:nvPr>
            <p:ph type="sldImg"/>
          </p:nvPr>
        </p:nvSpPr>
        <p:spPr>
          <a:ln/>
        </p:spPr>
      </p:sp>
      <p:sp>
        <p:nvSpPr>
          <p:cNvPr id="736259" name="Rectangle 3">
            <a:extLst>
              <a:ext uri="{FF2B5EF4-FFF2-40B4-BE49-F238E27FC236}">
                <a16:creationId xmlns:a16="http://schemas.microsoft.com/office/drawing/2014/main" id="{8D23FDA3-E6F9-356E-2674-139985C4C1DB}"/>
              </a:ext>
            </a:extLst>
          </p:cNvPr>
          <p:cNvSpPr>
            <a:spLocks noGrp="1" noChangeArrowheads="1"/>
          </p:cNvSpPr>
          <p:nvPr>
            <p:ph type="body" idx="1"/>
          </p:nvPr>
        </p:nvSpPr>
        <p:spPr/>
        <p:txBody>
          <a:bodyPr/>
          <a:lstStyle/>
          <a:p>
            <a:r>
              <a:rPr lang="en-US" altLang="en-US"/>
              <a:t>First, CTCN is described as being geographic because the contour of the interface with viable tumor is often irregular or angulated like islands on a map, and in this case similar to England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At most usually spans the scale of a few cells as seen here.</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32</a:t>
            </a:fld>
            <a:endParaRPr lang="en-US"/>
          </a:p>
        </p:txBody>
      </p:sp>
    </p:spTree>
    <p:extLst>
      <p:ext uri="{BB962C8B-B14F-4D97-AF65-F5344CB8AC3E}">
        <p14:creationId xmlns:p14="http://schemas.microsoft.com/office/powerpoint/2010/main" val="311588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In addition, in </a:t>
            </a:r>
            <a:r>
              <a:rPr lang="en-US" altLang="en-US" dirty="0" err="1"/>
              <a:t>CTCN</a:t>
            </a:r>
            <a:r>
              <a:rPr lang="en-US" altLang="en-US" dirty="0"/>
              <a:t>, atypical ghost cells may be seen in the areas of malignant tumor necrosis illustrated here</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33</a:t>
            </a:fld>
            <a:endParaRPr lang="en-US"/>
          </a:p>
        </p:txBody>
      </p:sp>
    </p:spTree>
    <p:extLst>
      <p:ext uri="{BB962C8B-B14F-4D97-AF65-F5344CB8AC3E}">
        <p14:creationId xmlns:p14="http://schemas.microsoft.com/office/powerpoint/2010/main" val="182498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Atypical ghost cells are necrotic cells in which the cell borders and cytologic atypia are still apparent within the necrotic focus</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34</a:t>
            </a:fld>
            <a:endParaRPr lang="en-US"/>
          </a:p>
        </p:txBody>
      </p:sp>
    </p:spTree>
    <p:extLst>
      <p:ext uri="{BB962C8B-B14F-4D97-AF65-F5344CB8AC3E}">
        <p14:creationId xmlns:p14="http://schemas.microsoft.com/office/powerpoint/2010/main" val="131061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9F6862-9DC5-1FC8-9F67-09AC7889EFAC}"/>
              </a:ext>
            </a:extLst>
          </p:cNvPr>
          <p:cNvSpPr>
            <a:spLocks noGrp="1" noChangeArrowheads="1"/>
          </p:cNvSpPr>
          <p:nvPr>
            <p:ph type="sldNum" sz="quarter" idx="5"/>
          </p:nvPr>
        </p:nvSpPr>
        <p:spPr>
          <a:ln/>
        </p:spPr>
        <p:txBody>
          <a:bodyPr/>
          <a:lstStyle/>
          <a:p>
            <a:fld id="{B0D5C02F-3FCD-40E2-ABB4-04DB46B66979}" type="slidenum">
              <a:rPr lang="en-US" altLang="en-US"/>
              <a:pPr/>
              <a:t>35</a:t>
            </a:fld>
            <a:endParaRPr lang="en-US" altLang="en-US"/>
          </a:p>
        </p:txBody>
      </p:sp>
      <p:sp>
        <p:nvSpPr>
          <p:cNvPr id="741378" name="Rectangle 2">
            <a:extLst>
              <a:ext uri="{FF2B5EF4-FFF2-40B4-BE49-F238E27FC236}">
                <a16:creationId xmlns:a16="http://schemas.microsoft.com/office/drawing/2014/main" id="{811504AB-18D0-8F54-8721-4834096538F8}"/>
              </a:ext>
            </a:extLst>
          </p:cNvPr>
          <p:cNvSpPr>
            <a:spLocks noGrp="1" noRot="1" noChangeAspect="1" noChangeArrowheads="1" noTextEdit="1"/>
          </p:cNvSpPr>
          <p:nvPr>
            <p:ph type="sldImg"/>
          </p:nvPr>
        </p:nvSpPr>
        <p:spPr>
          <a:ln/>
        </p:spPr>
      </p:sp>
      <p:sp>
        <p:nvSpPr>
          <p:cNvPr id="741379" name="Rectangle 3">
            <a:extLst>
              <a:ext uri="{FF2B5EF4-FFF2-40B4-BE49-F238E27FC236}">
                <a16:creationId xmlns:a16="http://schemas.microsoft.com/office/drawing/2014/main" id="{594B4EC6-8019-2C7B-F306-1850869B8CBF}"/>
              </a:ext>
            </a:extLst>
          </p:cNvPr>
          <p:cNvSpPr>
            <a:spLocks noGrp="1" noChangeArrowheads="1"/>
          </p:cNvSpPr>
          <p:nvPr>
            <p:ph type="body" idx="1"/>
          </p:nvPr>
        </p:nvSpPr>
        <p:spPr/>
        <p:txBody>
          <a:bodyPr/>
          <a:lstStyle/>
          <a:p>
            <a:r>
              <a:rPr lang="en-US" altLang="en-US"/>
              <a:t>A comparison of the features distinguishing CTCN vs ischemic necrosis is listed here. In contrast to CTCN, IN is usually a single focus that is often centrally located. The border in IN is typically smooth with a rounded contour as opposed to CTCN which characteristically has an irregular, “map” like contour. The necrotic cells in IN are benign appearing and have a bland appearance and at the edge of IN a fibroblastic repair may be seen which is uncommon in CTCN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Atypical</a:t>
            </a:r>
            <a:r>
              <a:rPr lang="en-US" baseline="0" dirty="0"/>
              <a:t> bizarre nuclei can be seen in benign, malignant and uncertain</a:t>
            </a:r>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2BB8216-B21C-D74B-A305-DD2997AEB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247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the smooth rounded contour associated with degenerative changes and central hyalinization in a benign </a:t>
            </a:r>
            <a:r>
              <a:rPr lang="en-US" dirty="0" err="1"/>
              <a:t>SMT</a:t>
            </a:r>
            <a:endParaRPr lang="en-US" dirty="0"/>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36</a:t>
            </a:fld>
            <a:endParaRPr lang="en-US"/>
          </a:p>
        </p:txBody>
      </p:sp>
    </p:spTree>
    <p:extLst>
      <p:ext uri="{BB962C8B-B14F-4D97-AF65-F5344CB8AC3E}">
        <p14:creationId xmlns:p14="http://schemas.microsoft.com/office/powerpoint/2010/main" val="2321381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Within the necrotic area associated with ischemic degeneration, the ghost cells have a bland, non-atypical appearance.</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37</a:t>
            </a:fld>
            <a:endParaRPr lang="en-US"/>
          </a:p>
        </p:txBody>
      </p:sp>
    </p:spTree>
    <p:extLst>
      <p:ext uri="{BB962C8B-B14F-4D97-AF65-F5344CB8AC3E}">
        <p14:creationId xmlns:p14="http://schemas.microsoft.com/office/powerpoint/2010/main" val="267458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feature is the presence of a zone of fibroblastic repair as seen here.</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38</a:t>
            </a:fld>
            <a:endParaRPr lang="en-US"/>
          </a:p>
        </p:txBody>
      </p:sp>
    </p:spTree>
    <p:extLst>
      <p:ext uri="{BB962C8B-B14F-4D97-AF65-F5344CB8AC3E}">
        <p14:creationId xmlns:p14="http://schemas.microsoft.com/office/powerpoint/2010/main" val="357522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In ischemic necrosis the interface between viable and non viable cells is blurred and occurs over a broad zone as you can see here.</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39</a:t>
            </a:fld>
            <a:endParaRPr lang="en-US"/>
          </a:p>
        </p:txBody>
      </p:sp>
    </p:spTree>
    <p:extLst>
      <p:ext uri="{BB962C8B-B14F-4D97-AF65-F5344CB8AC3E}">
        <p14:creationId xmlns:p14="http://schemas.microsoft.com/office/powerpoint/2010/main" val="3830777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69BF7E1-7E34-7A8C-39DD-ED02B12E0AF3}"/>
              </a:ext>
            </a:extLst>
          </p:cNvPr>
          <p:cNvSpPr>
            <a:spLocks noGrp="1" noChangeArrowheads="1"/>
          </p:cNvSpPr>
          <p:nvPr>
            <p:ph type="sldNum" sz="quarter" idx="5"/>
          </p:nvPr>
        </p:nvSpPr>
        <p:spPr>
          <a:ln/>
        </p:spPr>
        <p:txBody>
          <a:bodyPr/>
          <a:lstStyle/>
          <a:p>
            <a:fld id="{26A84226-E8CF-4E08-B789-ECF6EC11A055}" type="slidenum">
              <a:rPr lang="en-US" altLang="en-US"/>
              <a:pPr/>
              <a:t>40</a:t>
            </a:fld>
            <a:endParaRPr lang="en-US" altLang="en-US"/>
          </a:p>
        </p:txBody>
      </p:sp>
      <p:sp>
        <p:nvSpPr>
          <p:cNvPr id="746498" name="Rectangle 2">
            <a:extLst>
              <a:ext uri="{FF2B5EF4-FFF2-40B4-BE49-F238E27FC236}">
                <a16:creationId xmlns:a16="http://schemas.microsoft.com/office/drawing/2014/main" id="{F02CC1A8-0F90-919E-AE50-D5683B6F446E}"/>
              </a:ext>
            </a:extLst>
          </p:cNvPr>
          <p:cNvSpPr>
            <a:spLocks noGrp="1" noRot="1" noChangeAspect="1" noChangeArrowheads="1" noTextEdit="1"/>
          </p:cNvSpPr>
          <p:nvPr>
            <p:ph type="sldImg"/>
          </p:nvPr>
        </p:nvSpPr>
        <p:spPr>
          <a:ln/>
        </p:spPr>
      </p:sp>
      <p:sp>
        <p:nvSpPr>
          <p:cNvPr id="746499" name="Rectangle 3">
            <a:extLst>
              <a:ext uri="{FF2B5EF4-FFF2-40B4-BE49-F238E27FC236}">
                <a16:creationId xmlns:a16="http://schemas.microsoft.com/office/drawing/2014/main" id="{5FE912CD-6738-B796-7011-46051A1F386B}"/>
              </a:ext>
            </a:extLst>
          </p:cNvPr>
          <p:cNvSpPr>
            <a:spLocks noGrp="1" noChangeArrowheads="1"/>
          </p:cNvSpPr>
          <p:nvPr>
            <p:ph type="body" idx="1"/>
          </p:nvPr>
        </p:nvSpPr>
        <p:spPr/>
        <p:txBody>
          <a:bodyPr/>
          <a:lstStyle/>
          <a:p>
            <a:r>
              <a:rPr lang="en-US" altLang="en-US" dirty="0"/>
              <a:t>Here is an example of a smooth muscle tumor showing a lot of hemorrhage and necrosis. This case provides two teaching points; 1) do not base diagnosis on gross, must always histologically confirm 2) context is important. Ischemic/degenerative changes can sometimes produce a very worrisome gross appearance mimicking a malignancy as it did in this case; however notice that the hemorrhage and necrosis seem to be predominantly located in the lower half of the specimen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97F4C59-3A87-B500-E9E2-0FB1690D19B6}"/>
              </a:ext>
            </a:extLst>
          </p:cNvPr>
          <p:cNvSpPr>
            <a:spLocks noGrp="1" noChangeArrowheads="1"/>
          </p:cNvSpPr>
          <p:nvPr>
            <p:ph type="sldNum" sz="quarter" idx="5"/>
          </p:nvPr>
        </p:nvSpPr>
        <p:spPr>
          <a:ln/>
        </p:spPr>
        <p:txBody>
          <a:bodyPr/>
          <a:lstStyle/>
          <a:p>
            <a:fld id="{7B917A3E-9503-4370-817B-92FAAFEFA3F6}" type="slidenum">
              <a:rPr lang="en-US" altLang="en-US"/>
              <a:pPr/>
              <a:t>41</a:t>
            </a:fld>
            <a:endParaRPr lang="en-US" altLang="en-US"/>
          </a:p>
        </p:txBody>
      </p:sp>
      <p:sp>
        <p:nvSpPr>
          <p:cNvPr id="747522" name="Rectangle 2">
            <a:extLst>
              <a:ext uri="{FF2B5EF4-FFF2-40B4-BE49-F238E27FC236}">
                <a16:creationId xmlns:a16="http://schemas.microsoft.com/office/drawing/2014/main" id="{2B6EBBAB-6C41-6620-4CD5-4B1832B1A651}"/>
              </a:ext>
            </a:extLst>
          </p:cNvPr>
          <p:cNvSpPr>
            <a:spLocks noGrp="1" noRot="1" noChangeAspect="1" noChangeArrowheads="1" noTextEdit="1"/>
          </p:cNvSpPr>
          <p:nvPr>
            <p:ph type="sldImg"/>
          </p:nvPr>
        </p:nvSpPr>
        <p:spPr>
          <a:ln/>
        </p:spPr>
      </p:sp>
      <p:sp>
        <p:nvSpPr>
          <p:cNvPr id="747523" name="Rectangle 3">
            <a:extLst>
              <a:ext uri="{FF2B5EF4-FFF2-40B4-BE49-F238E27FC236}">
                <a16:creationId xmlns:a16="http://schemas.microsoft.com/office/drawing/2014/main" id="{3B665D27-F74A-803C-7EA6-C02159DC7BF5}"/>
              </a:ext>
            </a:extLst>
          </p:cNvPr>
          <p:cNvSpPr>
            <a:spLocks noGrp="1" noChangeArrowheads="1"/>
          </p:cNvSpPr>
          <p:nvPr>
            <p:ph type="body" idx="1"/>
          </p:nvPr>
        </p:nvSpPr>
        <p:spPr/>
        <p:txBody>
          <a:bodyPr/>
          <a:lstStyle/>
          <a:p>
            <a:r>
              <a:rPr lang="en-US" altLang="en-US"/>
              <a:t>And in fact this case represents a benign leiomyoma with strangulation of its lower half as it protruded through the cervical os; shown to you as a reminder of the importance of careful clinico-pathologic correlation.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 </a:t>
            </a:r>
            <a:r>
              <a:rPr lang="en-US" dirty="0" err="1"/>
              <a:t>LMS</a:t>
            </a:r>
            <a:r>
              <a:rPr lang="en-US" dirty="0"/>
              <a:t> can have ischemia too!</a:t>
            </a:r>
          </a:p>
        </p:txBody>
      </p:sp>
      <p:sp>
        <p:nvSpPr>
          <p:cNvPr id="4" name="Slide Number Placeholder 3"/>
          <p:cNvSpPr>
            <a:spLocks noGrp="1"/>
          </p:cNvSpPr>
          <p:nvPr>
            <p:ph type="sldNum" sz="quarter" idx="5"/>
          </p:nvPr>
        </p:nvSpPr>
        <p:spPr/>
        <p:txBody>
          <a:bodyPr/>
          <a:lstStyle/>
          <a:p>
            <a:fld id="{92BB8216-B21C-D74B-A305-DD2997AEB0AA}" type="slidenum">
              <a:rPr lang="en-US" smtClean="0"/>
              <a:pPr/>
              <a:t>45</a:t>
            </a:fld>
            <a:endParaRPr lang="en-US"/>
          </a:p>
        </p:txBody>
      </p:sp>
    </p:spTree>
    <p:extLst>
      <p:ext uri="{BB962C8B-B14F-4D97-AF65-F5344CB8AC3E}">
        <p14:creationId xmlns:p14="http://schemas.microsoft.com/office/powerpoint/2010/main" val="2596099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infarct</a:t>
            </a:r>
          </a:p>
        </p:txBody>
      </p:sp>
      <p:sp>
        <p:nvSpPr>
          <p:cNvPr id="4" name="Slide Number Placeholder 3"/>
          <p:cNvSpPr>
            <a:spLocks noGrp="1"/>
          </p:cNvSpPr>
          <p:nvPr>
            <p:ph type="sldNum" sz="quarter" idx="5"/>
          </p:nvPr>
        </p:nvSpPr>
        <p:spPr/>
        <p:txBody>
          <a:bodyPr/>
          <a:lstStyle/>
          <a:p>
            <a:fld id="{92BB8216-B21C-D74B-A305-DD2997AEB0AA}" type="slidenum">
              <a:rPr lang="en-US" smtClean="0"/>
              <a:pPr/>
              <a:t>46</a:t>
            </a:fld>
            <a:endParaRPr lang="en-US"/>
          </a:p>
        </p:txBody>
      </p:sp>
    </p:spTree>
    <p:extLst>
      <p:ext uri="{BB962C8B-B14F-4D97-AF65-F5344CB8AC3E}">
        <p14:creationId xmlns:p14="http://schemas.microsoft.com/office/powerpoint/2010/main" val="394334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27114C-8599-C97B-3D64-1A85A209ECE5}"/>
              </a:ext>
            </a:extLst>
          </p:cNvPr>
          <p:cNvSpPr>
            <a:spLocks noGrp="1" noChangeArrowheads="1"/>
          </p:cNvSpPr>
          <p:nvPr>
            <p:ph type="sldNum" sz="quarter" idx="5"/>
          </p:nvPr>
        </p:nvSpPr>
        <p:spPr>
          <a:ln/>
        </p:spPr>
        <p:txBody>
          <a:bodyPr/>
          <a:lstStyle/>
          <a:p>
            <a:fld id="{12CFFB19-0C6B-44FC-8915-9C739343AB12}" type="slidenum">
              <a:rPr lang="en-US" altLang="en-US"/>
              <a:pPr/>
              <a:t>48</a:t>
            </a:fld>
            <a:endParaRPr lang="en-US" altLang="en-US"/>
          </a:p>
        </p:txBody>
      </p:sp>
      <p:sp>
        <p:nvSpPr>
          <p:cNvPr id="711682" name="Rectangle 2">
            <a:extLst>
              <a:ext uri="{FF2B5EF4-FFF2-40B4-BE49-F238E27FC236}">
                <a16:creationId xmlns:a16="http://schemas.microsoft.com/office/drawing/2014/main" id="{ADB05FC7-E25D-71B0-DD1D-3231451D1EC1}"/>
              </a:ext>
            </a:extLst>
          </p:cNvPr>
          <p:cNvSpPr>
            <a:spLocks noGrp="1" noRot="1" noChangeAspect="1" noChangeArrowheads="1" noTextEdit="1"/>
          </p:cNvSpPr>
          <p:nvPr>
            <p:ph type="sldImg"/>
          </p:nvPr>
        </p:nvSpPr>
        <p:spPr>
          <a:ln/>
        </p:spPr>
      </p:sp>
      <p:sp>
        <p:nvSpPr>
          <p:cNvPr id="711683" name="Rectangle 3">
            <a:extLst>
              <a:ext uri="{FF2B5EF4-FFF2-40B4-BE49-F238E27FC236}">
                <a16:creationId xmlns:a16="http://schemas.microsoft.com/office/drawing/2014/main" id="{F3BF1710-DC1D-5907-789A-4CB25A926C1F}"/>
              </a:ext>
            </a:extLst>
          </p:cNvPr>
          <p:cNvSpPr>
            <a:spLocks noGrp="1" noChangeArrowheads="1"/>
          </p:cNvSpPr>
          <p:nvPr>
            <p:ph type="body" idx="1"/>
          </p:nvPr>
        </p:nvSpPr>
        <p:spPr/>
        <p:txBody>
          <a:bodyPr/>
          <a:lstStyle/>
          <a:p>
            <a:r>
              <a:rPr lang="en-US" altLang="en-US"/>
              <a:t>Mitotic activity is another histologic feature that is assessed when classifying SMTs and evaluation of this parameter typically entails the following: 1) mitoses are counted in 10 adjacent high power fields using the 40X objective. 2) While there is no specific protocol, it is reasonable to count at least 30 fields. 3) While an average mitotic count is often reported, a more clinically and diagnostically useful count is the “highest number” count i.e. the greatest number of mitoses identified in 10 hpf after counting at least 30-50 fields. I prefer to scan at low power to identify proliferative “hot spots” and then move to 40X to begin an official count.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866A86A-9649-73A7-C847-3117732E48DF}"/>
              </a:ext>
            </a:extLst>
          </p:cNvPr>
          <p:cNvSpPr>
            <a:spLocks noGrp="1" noChangeArrowheads="1"/>
          </p:cNvSpPr>
          <p:nvPr>
            <p:ph type="sldNum" sz="quarter" idx="5"/>
          </p:nvPr>
        </p:nvSpPr>
        <p:spPr>
          <a:ln/>
        </p:spPr>
        <p:txBody>
          <a:bodyPr/>
          <a:lstStyle/>
          <a:p>
            <a:fld id="{64E71E30-B1B0-414A-AB76-7391773773DB}" type="slidenum">
              <a:rPr lang="en-US" altLang="en-US"/>
              <a:pPr/>
              <a:t>49</a:t>
            </a:fld>
            <a:endParaRPr lang="en-US" altLang="en-US"/>
          </a:p>
        </p:txBody>
      </p:sp>
      <p:sp>
        <p:nvSpPr>
          <p:cNvPr id="732162" name="Rectangle 2">
            <a:extLst>
              <a:ext uri="{FF2B5EF4-FFF2-40B4-BE49-F238E27FC236}">
                <a16:creationId xmlns:a16="http://schemas.microsoft.com/office/drawing/2014/main" id="{97D07C95-1A84-AE68-EE98-9F068AFAECB8}"/>
              </a:ext>
            </a:extLst>
          </p:cNvPr>
          <p:cNvSpPr>
            <a:spLocks noGrp="1" noRot="1" noChangeAspect="1" noChangeArrowheads="1" noTextEdit="1"/>
          </p:cNvSpPr>
          <p:nvPr>
            <p:ph type="sldImg"/>
          </p:nvPr>
        </p:nvSpPr>
        <p:spPr>
          <a:ln/>
        </p:spPr>
      </p:sp>
      <p:sp>
        <p:nvSpPr>
          <p:cNvPr id="732163" name="Rectangle 3">
            <a:extLst>
              <a:ext uri="{FF2B5EF4-FFF2-40B4-BE49-F238E27FC236}">
                <a16:creationId xmlns:a16="http://schemas.microsoft.com/office/drawing/2014/main" id="{BCFDA4D4-7FF0-49A0-D007-DE80968E82D2}"/>
              </a:ext>
            </a:extLst>
          </p:cNvPr>
          <p:cNvSpPr>
            <a:spLocks noGrp="1" noChangeArrowheads="1"/>
          </p:cNvSpPr>
          <p:nvPr>
            <p:ph type="body" idx="1"/>
          </p:nvPr>
        </p:nvSpPr>
        <p:spPr/>
        <p:txBody>
          <a:bodyPr/>
          <a:lstStyle/>
          <a:p>
            <a:r>
              <a:rPr lang="en-US" altLang="en-US"/>
              <a:t>It is important to also remember that mitotic activity can be increased in benign smooth muscle tumors around areas of degeneration or beneath surface ulceration as it was here in this prolapsing submucous myoma.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regard</a:t>
            </a:r>
            <a:r>
              <a:rPr lang="en-US" baseline="0" dirty="0"/>
              <a:t> to LMS</a:t>
            </a:r>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2BB8216-B21C-D74B-A305-DD2997AEB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2381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8A9BC9-B56E-17A2-4948-DF9F4CA96067}"/>
              </a:ext>
            </a:extLst>
          </p:cNvPr>
          <p:cNvSpPr>
            <a:spLocks noGrp="1" noChangeArrowheads="1"/>
          </p:cNvSpPr>
          <p:nvPr>
            <p:ph type="sldNum" sz="quarter" idx="5"/>
          </p:nvPr>
        </p:nvSpPr>
        <p:spPr>
          <a:ln/>
        </p:spPr>
        <p:txBody>
          <a:bodyPr/>
          <a:lstStyle/>
          <a:p>
            <a:fld id="{7EE2E318-E6BC-4500-96EB-597C0997D0A8}" type="slidenum">
              <a:rPr lang="en-US" altLang="en-US"/>
              <a:pPr/>
              <a:t>50</a:t>
            </a:fld>
            <a:endParaRPr lang="en-US" altLang="en-US"/>
          </a:p>
        </p:txBody>
      </p:sp>
      <p:sp>
        <p:nvSpPr>
          <p:cNvPr id="724994" name="Rectangle 2">
            <a:extLst>
              <a:ext uri="{FF2B5EF4-FFF2-40B4-BE49-F238E27FC236}">
                <a16:creationId xmlns:a16="http://schemas.microsoft.com/office/drawing/2014/main" id="{3661AFCE-A75A-72E8-8EA0-7ECBBCAF4713}"/>
              </a:ext>
            </a:extLst>
          </p:cNvPr>
          <p:cNvSpPr>
            <a:spLocks noGrp="1" noRot="1" noChangeAspect="1" noChangeArrowheads="1" noTextEdit="1"/>
          </p:cNvSpPr>
          <p:nvPr>
            <p:ph type="sldImg"/>
          </p:nvPr>
        </p:nvSpPr>
        <p:spPr>
          <a:ln/>
        </p:spPr>
      </p:sp>
      <p:sp>
        <p:nvSpPr>
          <p:cNvPr id="724995" name="Rectangle 3">
            <a:extLst>
              <a:ext uri="{FF2B5EF4-FFF2-40B4-BE49-F238E27FC236}">
                <a16:creationId xmlns:a16="http://schemas.microsoft.com/office/drawing/2014/main" id="{B83B5493-F222-8415-63C0-3962703E6BF2}"/>
              </a:ext>
            </a:extLst>
          </p:cNvPr>
          <p:cNvSpPr>
            <a:spLocks noGrp="1" noChangeArrowheads="1"/>
          </p:cNvSpPr>
          <p:nvPr>
            <p:ph type="body" idx="1"/>
          </p:nvPr>
        </p:nvSpPr>
        <p:spPr/>
        <p:txBody>
          <a:bodyPr/>
          <a:lstStyle/>
          <a:p>
            <a:r>
              <a:rPr lang="en-US" altLang="en-US"/>
              <a:t>An important caveat is that each potential mitotic figure must be carefully evaluated to be sure it is not a degenerating cell as one of the major pitfalls in evaluating mitotic activity is distinguishing a mitotic figure from a pyknotic nucleus</a:t>
            </a:r>
          </a:p>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dirty="0"/>
              <a:t>A bona-fide early mitotic figure has distinct chromosomes </a:t>
            </a:r>
            <a:r>
              <a:rPr lang="en-US" altLang="en-US" dirty="0" err="1"/>
              <a:t>visibile</a:t>
            </a:r>
            <a:r>
              <a:rPr lang="en-US" altLang="en-US" dirty="0"/>
              <a:t>, as you can see here with hairy extensions of the chromatin</a:t>
            </a:r>
          </a:p>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51</a:t>
            </a:fld>
            <a:endParaRPr lang="en-US"/>
          </a:p>
        </p:txBody>
      </p:sp>
    </p:spTree>
    <p:extLst>
      <p:ext uri="{BB962C8B-B14F-4D97-AF65-F5344CB8AC3E}">
        <p14:creationId xmlns:p14="http://schemas.microsoft.com/office/powerpoint/2010/main" val="252238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51BD2E0-E27B-03CC-BFE1-EEF3DAF8DCDA}"/>
              </a:ext>
            </a:extLst>
          </p:cNvPr>
          <p:cNvSpPr>
            <a:spLocks noGrp="1" noChangeArrowheads="1"/>
          </p:cNvSpPr>
          <p:nvPr>
            <p:ph type="sldNum" sz="quarter" idx="5"/>
          </p:nvPr>
        </p:nvSpPr>
        <p:spPr>
          <a:ln/>
        </p:spPr>
        <p:txBody>
          <a:bodyPr/>
          <a:lstStyle/>
          <a:p>
            <a:fld id="{BB7ACF94-E792-47FB-89AF-C8F780387106}" type="slidenum">
              <a:rPr lang="en-US" altLang="en-US"/>
              <a:pPr/>
              <a:t>52</a:t>
            </a:fld>
            <a:endParaRPr lang="en-US" altLang="en-US"/>
          </a:p>
        </p:txBody>
      </p:sp>
      <p:sp>
        <p:nvSpPr>
          <p:cNvPr id="727042" name="Rectangle 2">
            <a:extLst>
              <a:ext uri="{FF2B5EF4-FFF2-40B4-BE49-F238E27FC236}">
                <a16:creationId xmlns:a16="http://schemas.microsoft.com/office/drawing/2014/main" id="{04E3B451-03FA-B86D-D23A-AC32F77CC73D}"/>
              </a:ext>
            </a:extLst>
          </p:cNvPr>
          <p:cNvSpPr>
            <a:spLocks noGrp="1" noRot="1" noChangeAspect="1" noChangeArrowheads="1" noTextEdit="1"/>
          </p:cNvSpPr>
          <p:nvPr>
            <p:ph type="sldImg"/>
          </p:nvPr>
        </p:nvSpPr>
        <p:spPr>
          <a:ln/>
        </p:spPr>
      </p:sp>
      <p:sp>
        <p:nvSpPr>
          <p:cNvPr id="727043" name="Rectangle 3">
            <a:extLst>
              <a:ext uri="{FF2B5EF4-FFF2-40B4-BE49-F238E27FC236}">
                <a16:creationId xmlns:a16="http://schemas.microsoft.com/office/drawing/2014/main" id="{064BB79F-A773-DC7A-7EA5-93C55A2E6D91}"/>
              </a:ext>
            </a:extLst>
          </p:cNvPr>
          <p:cNvSpPr>
            <a:spLocks noGrp="1" noChangeArrowheads="1"/>
          </p:cNvSpPr>
          <p:nvPr>
            <p:ph type="body" idx="1"/>
          </p:nvPr>
        </p:nvSpPr>
        <p:spPr/>
        <p:txBody>
          <a:bodyPr/>
          <a:lstStyle/>
          <a:p>
            <a:r>
              <a:rPr lang="en-US" altLang="en-US"/>
              <a:t>Which is in contrast to a pyknotic, presumably degenerating cell (arrow), without distinct chromosomes that also has hypereosinophilic cytoplasm, a feature often associated with degenerating cells.  Another bona-fide mitotic figure is present for comparison (arrowhead).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9626C4-3547-8E2C-CEF4-4015BCA5A6FC}"/>
              </a:ext>
            </a:extLst>
          </p:cNvPr>
          <p:cNvSpPr>
            <a:spLocks noGrp="1" noChangeArrowheads="1"/>
          </p:cNvSpPr>
          <p:nvPr>
            <p:ph type="sldNum" sz="quarter" idx="5"/>
          </p:nvPr>
        </p:nvSpPr>
        <p:spPr>
          <a:ln/>
        </p:spPr>
        <p:txBody>
          <a:bodyPr/>
          <a:lstStyle/>
          <a:p>
            <a:fld id="{7DC38799-2EEF-4F39-8740-50FB89E66BD1}" type="slidenum">
              <a:rPr lang="en-US" altLang="en-US"/>
              <a:pPr/>
              <a:t>53</a:t>
            </a:fld>
            <a:endParaRPr lang="en-US" altLang="en-US"/>
          </a:p>
        </p:txBody>
      </p:sp>
      <p:sp>
        <p:nvSpPr>
          <p:cNvPr id="728066" name="Rectangle 2">
            <a:extLst>
              <a:ext uri="{FF2B5EF4-FFF2-40B4-BE49-F238E27FC236}">
                <a16:creationId xmlns:a16="http://schemas.microsoft.com/office/drawing/2014/main" id="{B111E499-72C8-3B82-0E6F-698179D0FA38}"/>
              </a:ext>
            </a:extLst>
          </p:cNvPr>
          <p:cNvSpPr>
            <a:spLocks noGrp="1" noRot="1" noChangeAspect="1" noChangeArrowheads="1" noTextEdit="1"/>
          </p:cNvSpPr>
          <p:nvPr>
            <p:ph type="sldImg"/>
          </p:nvPr>
        </p:nvSpPr>
        <p:spPr>
          <a:ln/>
        </p:spPr>
      </p:sp>
      <p:sp>
        <p:nvSpPr>
          <p:cNvPr id="728067" name="Rectangle 3">
            <a:extLst>
              <a:ext uri="{FF2B5EF4-FFF2-40B4-BE49-F238E27FC236}">
                <a16:creationId xmlns:a16="http://schemas.microsoft.com/office/drawing/2014/main" id="{11143485-2479-ED81-81EC-8830455ED653}"/>
              </a:ext>
            </a:extLst>
          </p:cNvPr>
          <p:cNvSpPr>
            <a:spLocks noGrp="1" noChangeArrowheads="1"/>
          </p:cNvSpPr>
          <p:nvPr>
            <p:ph type="body" idx="1"/>
          </p:nvPr>
        </p:nvSpPr>
        <p:spPr/>
        <p:txBody>
          <a:bodyPr/>
          <a:lstStyle/>
          <a:p>
            <a:r>
              <a:rPr lang="en-US" altLang="en-US"/>
              <a:t>Overestimating the number of mitoses could drastically overestimate proliferation and potentially effect the diagnosis.  In this example, the cells marked by a yellow arrow I would consider mitotic figures – in some you can actually visualize the spindle apparatus - while those marked by a green arrow are NOT because one cannot visualize distinct chromosomes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D3A39E-1BED-D9D4-59B7-36929DB3ADEA}"/>
              </a:ext>
            </a:extLst>
          </p:cNvPr>
          <p:cNvSpPr>
            <a:spLocks noGrp="1" noChangeArrowheads="1"/>
          </p:cNvSpPr>
          <p:nvPr>
            <p:ph type="sldNum" sz="quarter" idx="5"/>
          </p:nvPr>
        </p:nvSpPr>
        <p:spPr>
          <a:ln/>
        </p:spPr>
        <p:txBody>
          <a:bodyPr/>
          <a:lstStyle/>
          <a:p>
            <a:fld id="{573E353F-F592-43AC-8F53-50AF31F9BB07}" type="slidenum">
              <a:rPr lang="en-US" altLang="en-US"/>
              <a:pPr/>
              <a:t>54</a:t>
            </a:fld>
            <a:endParaRPr lang="en-US" altLang="en-US"/>
          </a:p>
        </p:txBody>
      </p:sp>
      <p:sp>
        <p:nvSpPr>
          <p:cNvPr id="729090" name="Rectangle 2">
            <a:extLst>
              <a:ext uri="{FF2B5EF4-FFF2-40B4-BE49-F238E27FC236}">
                <a16:creationId xmlns:a16="http://schemas.microsoft.com/office/drawing/2014/main" id="{58540CC6-D25B-8CD9-36D9-350CE8031057}"/>
              </a:ext>
            </a:extLst>
          </p:cNvPr>
          <p:cNvSpPr>
            <a:spLocks noGrp="1" noRot="1" noChangeAspect="1" noChangeArrowheads="1" noTextEdit="1"/>
          </p:cNvSpPr>
          <p:nvPr>
            <p:ph type="sldImg"/>
          </p:nvPr>
        </p:nvSpPr>
        <p:spPr>
          <a:ln/>
        </p:spPr>
      </p:sp>
      <p:sp>
        <p:nvSpPr>
          <p:cNvPr id="729091" name="Rectangle 3">
            <a:extLst>
              <a:ext uri="{FF2B5EF4-FFF2-40B4-BE49-F238E27FC236}">
                <a16:creationId xmlns:a16="http://schemas.microsoft.com/office/drawing/2014/main" id="{82D257B4-EE65-5871-4A9D-9FF5EC376E19}"/>
              </a:ext>
            </a:extLst>
          </p:cNvPr>
          <p:cNvSpPr>
            <a:spLocks noGrp="1" noChangeArrowheads="1"/>
          </p:cNvSpPr>
          <p:nvPr>
            <p:ph type="body" idx="1"/>
          </p:nvPr>
        </p:nvSpPr>
        <p:spPr/>
        <p:txBody>
          <a:bodyPr/>
          <a:lstStyle/>
          <a:p>
            <a:r>
              <a:rPr lang="en-US" altLang="en-US"/>
              <a:t>Another potential pitfall is the evaluation of atypical mitotic figures as their presence allows consideration of placement of the tumor into the category of SMTs with significant cytologic atypia regardless of the severity of atypia.  Categorization as an atypical mitosis however can have a subjective component and one should be careful about what truly represents an atypical form.  I look for metaphases with more than one spindle axis as seen in this tripolar mitosis OR anaphases in which individual chromosomes lag behind as they are drawn to the pole of their spindle apparatus. Also aneuploid metaphases in which there appear to be more chromosomes than one would expect in a diploid cell can be considered atypical; however this criterion is very difficult to apply and should be used judiciously.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92BB8216-B21C-D74B-A305-DD2997AEB0AA}" type="slidenum">
              <a:rPr lang="en-US" smtClean="0"/>
              <a:pPr/>
              <a:t>56</a:t>
            </a:fld>
            <a:endParaRPr lang="en-US"/>
          </a:p>
        </p:txBody>
      </p:sp>
    </p:spTree>
    <p:extLst>
      <p:ext uri="{BB962C8B-B14F-4D97-AF65-F5344CB8AC3E}">
        <p14:creationId xmlns:p14="http://schemas.microsoft.com/office/powerpoint/2010/main" val="3262382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p:txBody>
      </p:sp>
      <p:sp>
        <p:nvSpPr>
          <p:cNvPr id="4" name="Slide Number Placeholder 3"/>
          <p:cNvSpPr>
            <a:spLocks noGrp="1"/>
          </p:cNvSpPr>
          <p:nvPr>
            <p:ph type="sldNum" sz="quarter" idx="5"/>
          </p:nvPr>
        </p:nvSpPr>
        <p:spPr/>
        <p:txBody>
          <a:bodyPr/>
          <a:lstStyle/>
          <a:p>
            <a:fld id="{92BB8216-B21C-D74B-A305-DD2997AEB0AA}" type="slidenum">
              <a:rPr lang="en-US" smtClean="0"/>
              <a:pPr/>
              <a:t>57</a:t>
            </a:fld>
            <a:endParaRPr lang="en-US"/>
          </a:p>
        </p:txBody>
      </p:sp>
    </p:spTree>
    <p:extLst>
      <p:ext uri="{BB962C8B-B14F-4D97-AF65-F5344CB8AC3E}">
        <p14:creationId xmlns:p14="http://schemas.microsoft.com/office/powerpoint/2010/main" val="1521161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92BB8216-B21C-D74B-A305-DD2997AEB0AA}" type="slidenum">
              <a:rPr lang="en-US" smtClean="0"/>
              <a:pPr/>
              <a:t>58</a:t>
            </a:fld>
            <a:endParaRPr lang="en-US"/>
          </a:p>
        </p:txBody>
      </p:sp>
    </p:spTree>
    <p:extLst>
      <p:ext uri="{BB962C8B-B14F-4D97-AF65-F5344CB8AC3E}">
        <p14:creationId xmlns:p14="http://schemas.microsoft.com/office/powerpoint/2010/main" val="3942763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p:txBody>
      </p:sp>
      <p:sp>
        <p:nvSpPr>
          <p:cNvPr id="4" name="Slide Number Placeholder 3"/>
          <p:cNvSpPr>
            <a:spLocks noGrp="1"/>
          </p:cNvSpPr>
          <p:nvPr>
            <p:ph type="sldNum" sz="quarter" idx="5"/>
          </p:nvPr>
        </p:nvSpPr>
        <p:spPr/>
        <p:txBody>
          <a:bodyPr/>
          <a:lstStyle/>
          <a:p>
            <a:fld id="{92BB8216-B21C-D74B-A305-DD2997AEB0AA}" type="slidenum">
              <a:rPr lang="en-US" smtClean="0"/>
              <a:pPr/>
              <a:t>59</a:t>
            </a:fld>
            <a:endParaRPr lang="en-US"/>
          </a:p>
        </p:txBody>
      </p:sp>
    </p:spTree>
    <p:extLst>
      <p:ext uri="{BB962C8B-B14F-4D97-AF65-F5344CB8AC3E}">
        <p14:creationId xmlns:p14="http://schemas.microsoft.com/office/powerpoint/2010/main" val="2725234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60</a:t>
            </a:fld>
            <a:endParaRPr lang="en-US"/>
          </a:p>
        </p:txBody>
      </p:sp>
    </p:spTree>
    <p:extLst>
      <p:ext uri="{BB962C8B-B14F-4D97-AF65-F5344CB8AC3E}">
        <p14:creationId xmlns:p14="http://schemas.microsoft.com/office/powerpoint/2010/main" val="153367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9D0AE90-03F8-9DC2-4046-2371B6870FAF}"/>
              </a:ext>
            </a:extLst>
          </p:cNvPr>
          <p:cNvSpPr>
            <a:spLocks noGrp="1" noChangeArrowheads="1"/>
          </p:cNvSpPr>
          <p:nvPr>
            <p:ph type="sldNum" sz="quarter" idx="5"/>
          </p:nvPr>
        </p:nvSpPr>
        <p:spPr>
          <a:ln/>
        </p:spPr>
        <p:txBody>
          <a:bodyPr/>
          <a:lstStyle/>
          <a:p>
            <a:fld id="{30A2AF1E-D8C0-443D-8178-1F8C179EF563}" type="slidenum">
              <a:rPr lang="en-US" altLang="en-US"/>
              <a:pPr/>
              <a:t>15</a:t>
            </a:fld>
            <a:endParaRPr lang="en-US" altLang="en-US"/>
          </a:p>
        </p:txBody>
      </p:sp>
      <p:sp>
        <p:nvSpPr>
          <p:cNvPr id="705538" name="Rectangle 2">
            <a:extLst>
              <a:ext uri="{FF2B5EF4-FFF2-40B4-BE49-F238E27FC236}">
                <a16:creationId xmlns:a16="http://schemas.microsoft.com/office/drawing/2014/main" id="{EA293E4B-3BDD-90EC-2FE1-1DCDE980E51D}"/>
              </a:ext>
            </a:extLst>
          </p:cNvPr>
          <p:cNvSpPr>
            <a:spLocks noGrp="1" noRot="1" noChangeAspect="1" noChangeArrowheads="1" noTextEdit="1"/>
          </p:cNvSpPr>
          <p:nvPr>
            <p:ph type="sldImg"/>
          </p:nvPr>
        </p:nvSpPr>
        <p:spPr>
          <a:ln/>
        </p:spPr>
      </p:sp>
      <p:sp>
        <p:nvSpPr>
          <p:cNvPr id="705539" name="Rectangle 3">
            <a:extLst>
              <a:ext uri="{FF2B5EF4-FFF2-40B4-BE49-F238E27FC236}">
                <a16:creationId xmlns:a16="http://schemas.microsoft.com/office/drawing/2014/main" id="{9AD8798B-ED71-7ED7-BA43-07158D922A58}"/>
              </a:ext>
            </a:extLst>
          </p:cNvPr>
          <p:cNvSpPr>
            <a:spLocks noGrp="1" noChangeArrowheads="1"/>
          </p:cNvSpPr>
          <p:nvPr>
            <p:ph type="body" idx="1"/>
          </p:nvPr>
        </p:nvSpPr>
        <p:spPr/>
        <p:txBody>
          <a:bodyPr/>
          <a:lstStyle/>
          <a:p>
            <a:r>
              <a:rPr lang="en-US" altLang="en-US"/>
              <a:t>By general consensus, atypia is considered significant when it is notable at low power (i.e. 10X objective). Mild nuclear changes usually first noted at high magnification, do not predict clinical or biologic behavior (Bell AJSP 1994). Atypia may be manifested as nuclear enlargement..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 years later</a:t>
            </a: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2BB8216-B21C-D74B-A305-DD2997AEB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953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3B4BD93-949A-4FC7-8E9F-6BDFD200E4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23" name="Slide Image Placeholder 1"/>
          <p:cNvSpPr>
            <a:spLocks noGrp="1" noRot="1" noChangeAspect="1" noTextEdit="1"/>
          </p:cNvSpPr>
          <p:nvPr>
            <p:ph type="sldImg"/>
          </p:nvPr>
        </p:nvSpPr>
        <p:spPr>
          <a:ln/>
        </p:spPr>
      </p:sp>
      <p:sp>
        <p:nvSpPr>
          <p:cNvPr id="184324" name="Notes Placeholder 2"/>
          <p:cNvSpPr>
            <a:spLocks noGrp="1"/>
          </p:cNvSpPr>
          <p:nvPr>
            <p:ph type="body" idx="1"/>
          </p:nvPr>
        </p:nvSpPr>
        <p:spPr>
          <a:noFill/>
          <a:ln/>
        </p:spPr>
        <p:txBody>
          <a:bodyPr lIns="89940" tIns="44970" rIns="89940" bIns="44970"/>
          <a:lstStyle/>
          <a:p>
            <a:pPr eaLnBrk="1" hangingPunct="1"/>
            <a:endParaRPr lang="en-US"/>
          </a:p>
        </p:txBody>
      </p:sp>
      <p:sp>
        <p:nvSpPr>
          <p:cNvPr id="18432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9940" tIns="44970" rIns="89940" bIns="44970" anchor="b"/>
          <a:lstStyle/>
          <a:p>
            <a:pPr marL="0" marR="0" lvl="0" indent="0" algn="r" defTabSz="900113" rtl="0" eaLnBrk="1" fontAlgn="auto" latinLnBrk="0" hangingPunct="1">
              <a:lnSpc>
                <a:spcPct val="100000"/>
              </a:lnSpc>
              <a:spcBef>
                <a:spcPts val="0"/>
              </a:spcBef>
              <a:spcAft>
                <a:spcPts val="0"/>
              </a:spcAft>
              <a:buClrTx/>
              <a:buSzTx/>
              <a:buFontTx/>
              <a:buNone/>
              <a:tabLst/>
              <a:defRPr/>
            </a:pPr>
            <a:fld id="{DE8C1C5E-8BA4-41A6-A9FA-522671E022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0113"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611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3B4BD93-949A-4FC7-8E9F-6BDFD200E4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23" name="Slide Image Placeholder 1"/>
          <p:cNvSpPr>
            <a:spLocks noGrp="1" noRot="1" noChangeAspect="1" noTextEdit="1"/>
          </p:cNvSpPr>
          <p:nvPr>
            <p:ph type="sldImg"/>
          </p:nvPr>
        </p:nvSpPr>
        <p:spPr>
          <a:ln/>
        </p:spPr>
      </p:sp>
      <p:sp>
        <p:nvSpPr>
          <p:cNvPr id="184324" name="Notes Placeholder 2"/>
          <p:cNvSpPr>
            <a:spLocks noGrp="1"/>
          </p:cNvSpPr>
          <p:nvPr>
            <p:ph type="body" idx="1"/>
          </p:nvPr>
        </p:nvSpPr>
        <p:spPr>
          <a:noFill/>
          <a:ln/>
        </p:spPr>
        <p:txBody>
          <a:bodyPr lIns="89940" tIns="44970" rIns="89940" bIns="44970"/>
          <a:lstStyle/>
          <a:p>
            <a:pPr eaLnBrk="1" hangingPunct="1"/>
            <a:endParaRPr lang="en-US"/>
          </a:p>
        </p:txBody>
      </p:sp>
      <p:sp>
        <p:nvSpPr>
          <p:cNvPr id="18432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9940" tIns="44970" rIns="89940" bIns="44970" anchor="b"/>
          <a:lstStyle/>
          <a:p>
            <a:pPr marL="0" marR="0" lvl="0" indent="0" algn="r" defTabSz="900113" rtl="0" eaLnBrk="1" fontAlgn="auto" latinLnBrk="0" hangingPunct="1">
              <a:lnSpc>
                <a:spcPct val="100000"/>
              </a:lnSpc>
              <a:spcBef>
                <a:spcPts val="0"/>
              </a:spcBef>
              <a:spcAft>
                <a:spcPts val="0"/>
              </a:spcAft>
              <a:buClrTx/>
              <a:buSzTx/>
              <a:buFontTx/>
              <a:buNone/>
              <a:tabLst/>
              <a:defRPr/>
            </a:pPr>
            <a:fld id="{DE8C1C5E-8BA4-41A6-A9FA-522671E022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0113"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275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Kidney</a:t>
            </a:r>
            <a:r>
              <a:rPr lang="en-US" baseline="0" dirty="0"/>
              <a:t> tumors less </a:t>
            </a:r>
            <a:r>
              <a:rPr lang="en-US" baseline="0" dirty="0" err="1"/>
              <a:t>penetrant</a:t>
            </a:r>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2DEE52-63D0-5C46-9D2A-4573620C0C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858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a:ea typeface="+mn-ea"/>
                <a:cs typeface="Arial"/>
              </a:rPr>
              <a:t>Reyes C et al Uterine Smooth Muscle Tumors with features suggesting FH aberration; detailed morphologic analysis and correlation with 2SC immunohistochemistry. Modern Pathology 2013; 27(7): 1020-1027</a:t>
            </a:r>
          </a:p>
          <a:p>
            <a:endParaRPr lang="en-US" dirty="0"/>
          </a:p>
        </p:txBody>
      </p:sp>
      <p:sp>
        <p:nvSpPr>
          <p:cNvPr id="4" name="Slide Number Placeholder 3"/>
          <p:cNvSpPr>
            <a:spLocks noGrp="1"/>
          </p:cNvSpPr>
          <p:nvPr>
            <p:ph type="sldNum" sz="quarter" idx="5"/>
          </p:nvPr>
        </p:nvSpPr>
        <p:spPr/>
        <p:txBody>
          <a:bodyPr/>
          <a:lstStyle/>
          <a:p>
            <a:fld id="{C1434541-1FEE-4678-A854-9E88A617A329}" type="slidenum">
              <a:rPr lang="en-US" smtClean="0"/>
              <a:t>93</a:t>
            </a:fld>
            <a:endParaRPr lang="en-US"/>
          </a:p>
        </p:txBody>
      </p:sp>
    </p:spTree>
    <p:extLst>
      <p:ext uri="{BB962C8B-B14F-4D97-AF65-F5344CB8AC3E}">
        <p14:creationId xmlns:p14="http://schemas.microsoft.com/office/powerpoint/2010/main" val="1658054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97</a:t>
            </a:fld>
            <a:endParaRPr lang="en-US"/>
          </a:p>
        </p:txBody>
      </p:sp>
    </p:spTree>
    <p:extLst>
      <p:ext uri="{BB962C8B-B14F-4D97-AF65-F5344CB8AC3E}">
        <p14:creationId xmlns:p14="http://schemas.microsoft.com/office/powerpoint/2010/main" val="2288953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70952-4B69-41DD-ACFF-741C45CAB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86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9D0AE90-03F8-9DC2-4046-2371B6870FAF}"/>
              </a:ext>
            </a:extLst>
          </p:cNvPr>
          <p:cNvSpPr>
            <a:spLocks noGrp="1" noChangeArrowheads="1"/>
          </p:cNvSpPr>
          <p:nvPr>
            <p:ph type="sldNum" sz="quarter" idx="5"/>
          </p:nvPr>
        </p:nvSpPr>
        <p:spPr>
          <a:ln/>
        </p:spPr>
        <p:txBody>
          <a:bodyPr/>
          <a:lstStyle/>
          <a:p>
            <a:fld id="{30A2AF1E-D8C0-443D-8178-1F8C179EF563}" type="slidenum">
              <a:rPr lang="en-US" altLang="en-US"/>
              <a:pPr/>
              <a:t>16</a:t>
            </a:fld>
            <a:endParaRPr lang="en-US" altLang="en-US"/>
          </a:p>
        </p:txBody>
      </p:sp>
      <p:sp>
        <p:nvSpPr>
          <p:cNvPr id="705538" name="Rectangle 2">
            <a:extLst>
              <a:ext uri="{FF2B5EF4-FFF2-40B4-BE49-F238E27FC236}">
                <a16:creationId xmlns:a16="http://schemas.microsoft.com/office/drawing/2014/main" id="{EA293E4B-3BDD-90EC-2FE1-1DCDE980E51D}"/>
              </a:ext>
            </a:extLst>
          </p:cNvPr>
          <p:cNvSpPr>
            <a:spLocks noGrp="1" noRot="1" noChangeAspect="1" noChangeArrowheads="1" noTextEdit="1"/>
          </p:cNvSpPr>
          <p:nvPr>
            <p:ph type="sldImg"/>
          </p:nvPr>
        </p:nvSpPr>
        <p:spPr>
          <a:ln/>
        </p:spPr>
      </p:sp>
      <p:sp>
        <p:nvSpPr>
          <p:cNvPr id="705539" name="Rectangle 3">
            <a:extLst>
              <a:ext uri="{FF2B5EF4-FFF2-40B4-BE49-F238E27FC236}">
                <a16:creationId xmlns:a16="http://schemas.microsoft.com/office/drawing/2014/main" id="{9AD8798B-ED71-7ED7-BA43-07158D922A58}"/>
              </a:ext>
            </a:extLst>
          </p:cNvPr>
          <p:cNvSpPr>
            <a:spLocks noGrp="1" noChangeArrowheads="1"/>
          </p:cNvSpPr>
          <p:nvPr>
            <p:ph type="body" idx="1"/>
          </p:nvPr>
        </p:nvSpPr>
        <p:spPr/>
        <p:txBody>
          <a:bodyPr/>
          <a:lstStyle/>
          <a:p>
            <a:r>
              <a:rPr lang="en-US" altLang="en-US" dirty="0"/>
              <a:t>By general consensus, atypia is considered significant when it is notable at low power (i.e. 10X objective). Mild nuclear changes usually first noted at high magnification, do not predict clinical or biologic behavior (Bell </a:t>
            </a:r>
            <a:r>
              <a:rPr lang="en-US" altLang="en-US" dirty="0" err="1"/>
              <a:t>AJSP</a:t>
            </a:r>
            <a:r>
              <a:rPr lang="en-US" altLang="en-US" dirty="0"/>
              <a:t> 1994). Atypia may be manifested as nuclear enlargement..</a:t>
            </a:r>
          </a:p>
        </p:txBody>
      </p:sp>
    </p:spTree>
    <p:extLst>
      <p:ext uri="{BB962C8B-B14F-4D97-AF65-F5344CB8AC3E}">
        <p14:creationId xmlns:p14="http://schemas.microsoft.com/office/powerpoint/2010/main" val="787699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B8216-B21C-D74B-A305-DD2997AEB0AA}" type="slidenum">
              <a:rPr lang="en-US" smtClean="0"/>
              <a:pPr/>
              <a:t>18</a:t>
            </a:fld>
            <a:endParaRPr lang="en-US"/>
          </a:p>
        </p:txBody>
      </p:sp>
    </p:spTree>
    <p:extLst>
      <p:ext uri="{BB962C8B-B14F-4D97-AF65-F5344CB8AC3E}">
        <p14:creationId xmlns:p14="http://schemas.microsoft.com/office/powerpoint/2010/main" val="288075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6411C9-276B-3B8A-E9EF-34FDC07D2C2E}"/>
              </a:ext>
            </a:extLst>
          </p:cNvPr>
          <p:cNvSpPr>
            <a:spLocks noGrp="1" noChangeArrowheads="1"/>
          </p:cNvSpPr>
          <p:nvPr>
            <p:ph type="sldNum" sz="quarter" idx="5"/>
          </p:nvPr>
        </p:nvSpPr>
        <p:spPr>
          <a:ln/>
        </p:spPr>
        <p:txBody>
          <a:bodyPr/>
          <a:lstStyle/>
          <a:p>
            <a:fld id="{BC2BAA8A-3484-4A35-B0C3-23BC1B93A48B}" type="slidenum">
              <a:rPr lang="en-US" altLang="en-US"/>
              <a:pPr/>
              <a:t>20</a:t>
            </a:fld>
            <a:endParaRPr lang="en-US" altLang="en-US"/>
          </a:p>
        </p:txBody>
      </p:sp>
      <p:sp>
        <p:nvSpPr>
          <p:cNvPr id="706562" name="Rectangle 2">
            <a:extLst>
              <a:ext uri="{FF2B5EF4-FFF2-40B4-BE49-F238E27FC236}">
                <a16:creationId xmlns:a16="http://schemas.microsoft.com/office/drawing/2014/main" id="{D5F86290-79F3-68FE-C32B-2F9BCB390FC0}"/>
              </a:ext>
            </a:extLst>
          </p:cNvPr>
          <p:cNvSpPr>
            <a:spLocks noGrp="1" noRot="1" noChangeAspect="1" noChangeArrowheads="1" noTextEdit="1"/>
          </p:cNvSpPr>
          <p:nvPr>
            <p:ph type="sldImg"/>
          </p:nvPr>
        </p:nvSpPr>
        <p:spPr>
          <a:ln/>
        </p:spPr>
      </p:sp>
      <p:sp>
        <p:nvSpPr>
          <p:cNvPr id="706563" name="Rectangle 3">
            <a:extLst>
              <a:ext uri="{FF2B5EF4-FFF2-40B4-BE49-F238E27FC236}">
                <a16:creationId xmlns:a16="http://schemas.microsoft.com/office/drawing/2014/main" id="{3B0509DF-B5A9-6FE8-7AE9-DC9829BF840C}"/>
              </a:ext>
            </a:extLst>
          </p:cNvPr>
          <p:cNvSpPr>
            <a:spLocks noGrp="1" noChangeArrowheads="1"/>
          </p:cNvSpPr>
          <p:nvPr>
            <p:ph type="body" idx="1"/>
          </p:nvPr>
        </p:nvSpPr>
        <p:spPr/>
        <p:txBody>
          <a:bodyPr/>
          <a:lstStyle/>
          <a:p>
            <a:r>
              <a:rPr lang="en-US" altLang="en-US" dirty="0"/>
              <a:t>So for example, in comparison to the nuclei of benign smooth muscle cells, which have a fairly uniform spindle shape with bland, dispersed chromatin, significant nuclear atypia may be manifest as nuclear enlargement, typically also associated with irregular nuclear contour as seen here</a:t>
            </a:r>
          </a:p>
          <a:p>
            <a:endParaRPr lang="en-US" altLang="en-US" dirty="0"/>
          </a:p>
          <a:p>
            <a:r>
              <a:rPr lang="en-US" altLang="en-US" dirty="0"/>
              <a:t>Labs are different so assess in comparison to myometrium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5072412-CBE4-088E-FCDF-F9D8E0A91D00}"/>
              </a:ext>
            </a:extLst>
          </p:cNvPr>
          <p:cNvSpPr>
            <a:spLocks noGrp="1" noChangeArrowheads="1"/>
          </p:cNvSpPr>
          <p:nvPr>
            <p:ph type="sldNum" sz="quarter" idx="5"/>
          </p:nvPr>
        </p:nvSpPr>
        <p:spPr>
          <a:ln/>
        </p:spPr>
        <p:txBody>
          <a:bodyPr/>
          <a:lstStyle/>
          <a:p>
            <a:fld id="{311872BE-C86C-4334-BE46-BF24A9A2950D}" type="slidenum">
              <a:rPr lang="en-US" altLang="en-US"/>
              <a:pPr/>
              <a:t>21</a:t>
            </a:fld>
            <a:endParaRPr lang="en-US" altLang="en-US"/>
          </a:p>
        </p:txBody>
      </p:sp>
      <p:sp>
        <p:nvSpPr>
          <p:cNvPr id="707586" name="Rectangle 2">
            <a:extLst>
              <a:ext uri="{FF2B5EF4-FFF2-40B4-BE49-F238E27FC236}">
                <a16:creationId xmlns:a16="http://schemas.microsoft.com/office/drawing/2014/main" id="{1FC2F043-2BEC-050A-EFA4-45BC1188C6E8}"/>
              </a:ext>
            </a:extLst>
          </p:cNvPr>
          <p:cNvSpPr>
            <a:spLocks noGrp="1" noRot="1" noChangeAspect="1" noChangeArrowheads="1" noTextEdit="1"/>
          </p:cNvSpPr>
          <p:nvPr>
            <p:ph type="sldImg"/>
          </p:nvPr>
        </p:nvSpPr>
        <p:spPr>
          <a:ln/>
        </p:spPr>
      </p:sp>
      <p:sp>
        <p:nvSpPr>
          <p:cNvPr id="707587" name="Rectangle 3">
            <a:extLst>
              <a:ext uri="{FF2B5EF4-FFF2-40B4-BE49-F238E27FC236}">
                <a16:creationId xmlns:a16="http://schemas.microsoft.com/office/drawing/2014/main" id="{CB4B435D-3431-2CBF-4045-05F1ED243C90}"/>
              </a:ext>
            </a:extLst>
          </p:cNvPr>
          <p:cNvSpPr>
            <a:spLocks noGrp="1" noChangeArrowheads="1"/>
          </p:cNvSpPr>
          <p:nvPr>
            <p:ph type="body" idx="1"/>
          </p:nvPr>
        </p:nvSpPr>
        <p:spPr/>
        <p:txBody>
          <a:bodyPr/>
          <a:lstStyle/>
          <a:p>
            <a:r>
              <a:rPr lang="en-US" altLang="en-US"/>
              <a:t>Or as hyperchromasia with coarsening of the chromatin texture as seen here – in this example there is only a modest increase in nuclear size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40X</a:t>
            </a:r>
          </a:p>
        </p:txBody>
      </p:sp>
      <p:sp>
        <p:nvSpPr>
          <p:cNvPr id="4" name="Slide Number Placeholder 3"/>
          <p:cNvSpPr>
            <a:spLocks noGrp="1"/>
          </p:cNvSpPr>
          <p:nvPr>
            <p:ph type="sldNum" sz="quarter" idx="5"/>
          </p:nvPr>
        </p:nvSpPr>
        <p:spPr/>
        <p:txBody>
          <a:bodyPr/>
          <a:lstStyle/>
          <a:p>
            <a:fld id="{92BB8216-B21C-D74B-A305-DD2997AEB0AA}" type="slidenum">
              <a:rPr lang="en-US" smtClean="0"/>
              <a:pPr/>
              <a:t>22</a:t>
            </a:fld>
            <a:endParaRPr lang="en-US"/>
          </a:p>
        </p:txBody>
      </p:sp>
    </p:spTree>
    <p:extLst>
      <p:ext uri="{BB962C8B-B14F-4D97-AF65-F5344CB8AC3E}">
        <p14:creationId xmlns:p14="http://schemas.microsoft.com/office/powerpoint/2010/main" val="25426676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3.xml"/><Relationship Id="rId7" Type="http://schemas.openxmlformats.org/officeDocument/2006/relationships/image" Target="../media/image4.png"/><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16.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8.xml"/><Relationship Id="rId7" Type="http://schemas.openxmlformats.org/officeDocument/2006/relationships/image" Target="../media/image15.png"/><Relationship Id="rId2" Type="http://schemas.openxmlformats.org/officeDocument/2006/relationships/customXml" Target="../../customXml/item11.xml"/><Relationship Id="rId1" Type="http://schemas.openxmlformats.org/officeDocument/2006/relationships/customXml" Target="../../customXml/item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5.xml"/><Relationship Id="rId7" Type="http://schemas.openxmlformats.org/officeDocument/2006/relationships/image" Target="../media/image15.png"/><Relationship Id="rId2" Type="http://schemas.openxmlformats.org/officeDocument/2006/relationships/customXml" Target="../../customXml/item4.xml"/><Relationship Id="rId1" Type="http://schemas.openxmlformats.org/officeDocument/2006/relationships/customXml" Target="../../customXml/item10.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928D-1B41-BA67-8AA8-D1C5FA493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12F6D-6CB1-0961-7256-8D28AB358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2C2CF-75C2-C50D-7CF8-7553A461DD75}"/>
              </a:ext>
            </a:extLst>
          </p:cNvPr>
          <p:cNvSpPr>
            <a:spLocks noGrp="1"/>
          </p:cNvSpPr>
          <p:nvPr>
            <p:ph type="dt" sz="half" idx="10"/>
          </p:nvPr>
        </p:nvSpPr>
        <p:spPr/>
        <p:txBody>
          <a:bodyPr/>
          <a:lstStyle/>
          <a:p>
            <a:fld id="{9B869C12-0B47-254B-AC38-265C22ADF3C3}" type="datetimeFigureOut">
              <a:rPr lang="en-US" smtClean="0"/>
              <a:t>5/29/24</a:t>
            </a:fld>
            <a:endParaRPr lang="en-US"/>
          </a:p>
        </p:txBody>
      </p:sp>
      <p:sp>
        <p:nvSpPr>
          <p:cNvPr id="5" name="Footer Placeholder 4">
            <a:extLst>
              <a:ext uri="{FF2B5EF4-FFF2-40B4-BE49-F238E27FC236}">
                <a16:creationId xmlns:a16="http://schemas.microsoft.com/office/drawing/2014/main" id="{07A8FD99-6859-9596-4BDC-FF588DFFB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34915-C546-0552-A5EE-6D408E8701D6}"/>
              </a:ext>
            </a:extLst>
          </p:cNvPr>
          <p:cNvSpPr>
            <a:spLocks noGrp="1"/>
          </p:cNvSpPr>
          <p:nvPr>
            <p:ph type="sldNum" sz="quarter" idx="12"/>
          </p:nvPr>
        </p:nvSpPr>
        <p:spPr/>
        <p:txBody>
          <a:bodyPr/>
          <a:lstStyle/>
          <a:p>
            <a:fld id="{56BF527A-4614-8D43-8036-8C9FD301CF17}" type="slidenum">
              <a:rPr lang="en-US" smtClean="0"/>
              <a:t>‹#›</a:t>
            </a:fld>
            <a:endParaRPr lang="en-US"/>
          </a:p>
        </p:txBody>
      </p:sp>
    </p:spTree>
    <p:extLst>
      <p:ext uri="{BB962C8B-B14F-4D97-AF65-F5344CB8AC3E}">
        <p14:creationId xmlns:p14="http://schemas.microsoft.com/office/powerpoint/2010/main" val="96267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C5251-2577-405B-A7D1-23152E9DDF91}" type="datetimeFigureOut">
              <a:rPr lang="en-US" smtClean="0"/>
              <a:pPr/>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377876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C5251-2577-405B-A7D1-23152E9DDF91}" type="datetimeFigureOut">
              <a:rPr lang="en-US" smtClean="0"/>
              <a:pPr/>
              <a:t>5/29/24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425766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24BE-0475-6BC1-6D3F-6C3C83AEE282}"/>
              </a:ext>
            </a:extLst>
          </p:cNvPr>
          <p:cNvSpPr>
            <a:spLocks noGrp="1"/>
          </p:cNvSpPr>
          <p:nvPr>
            <p:ph type="title"/>
          </p:nvPr>
        </p:nvSpPr>
        <p:spPr>
          <a:xfrm>
            <a:off x="1371600" y="914400"/>
            <a:ext cx="15544800" cy="1714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55512D-B557-198A-9BF5-7BBEACBCC706}"/>
              </a:ext>
            </a:extLst>
          </p:cNvPr>
          <p:cNvSpPr>
            <a:spLocks noGrp="1"/>
          </p:cNvSpPr>
          <p:nvPr>
            <p:ph type="body" sz="half" idx="1"/>
          </p:nvPr>
        </p:nvSpPr>
        <p:spPr>
          <a:xfrm>
            <a:off x="1371600" y="2971800"/>
            <a:ext cx="7620000"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D8B10334-8639-E71B-FECF-3DDE54BA19B3}"/>
              </a:ext>
            </a:extLst>
          </p:cNvPr>
          <p:cNvSpPr>
            <a:spLocks noGrp="1"/>
          </p:cNvSpPr>
          <p:nvPr>
            <p:ph type="clipArt" sz="half" idx="2"/>
          </p:nvPr>
        </p:nvSpPr>
        <p:spPr>
          <a:xfrm>
            <a:off x="9296400" y="2971800"/>
            <a:ext cx="7620000" cy="6172200"/>
          </a:xfrm>
        </p:spPr>
        <p:txBody>
          <a:bodyPr/>
          <a:lstStyle/>
          <a:p>
            <a:endParaRPr lang="en-US"/>
          </a:p>
        </p:txBody>
      </p:sp>
      <p:sp>
        <p:nvSpPr>
          <p:cNvPr id="5" name="Date Placeholder 4">
            <a:extLst>
              <a:ext uri="{FF2B5EF4-FFF2-40B4-BE49-F238E27FC236}">
                <a16:creationId xmlns:a16="http://schemas.microsoft.com/office/drawing/2014/main" id="{B63C8510-6778-5D85-389C-31B391D66E2B}"/>
              </a:ext>
            </a:extLst>
          </p:cNvPr>
          <p:cNvSpPr>
            <a:spLocks noGrp="1"/>
          </p:cNvSpPr>
          <p:nvPr>
            <p:ph type="dt" sz="half" idx="10"/>
          </p:nvPr>
        </p:nvSpPr>
        <p:spPr>
          <a:xfrm>
            <a:off x="1371600" y="9372600"/>
            <a:ext cx="3810000" cy="6858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6982BC8-D6EF-B342-9B50-3845150A7A42}"/>
              </a:ext>
            </a:extLst>
          </p:cNvPr>
          <p:cNvSpPr>
            <a:spLocks noGrp="1"/>
          </p:cNvSpPr>
          <p:nvPr>
            <p:ph type="ftr" sz="quarter" idx="11"/>
          </p:nvPr>
        </p:nvSpPr>
        <p:spPr>
          <a:xfrm>
            <a:off x="6248400" y="9372600"/>
            <a:ext cx="5791200" cy="6858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36E35BB-4897-2042-5973-C0B51EE65EA8}"/>
              </a:ext>
            </a:extLst>
          </p:cNvPr>
          <p:cNvSpPr>
            <a:spLocks noGrp="1"/>
          </p:cNvSpPr>
          <p:nvPr>
            <p:ph type="sldNum" sz="quarter" idx="12"/>
          </p:nvPr>
        </p:nvSpPr>
        <p:spPr>
          <a:xfrm>
            <a:off x="13106400" y="9372600"/>
            <a:ext cx="3810000" cy="685800"/>
          </a:xfrm>
        </p:spPr>
        <p:txBody>
          <a:bodyPr/>
          <a:lstStyle>
            <a:lvl1pPr>
              <a:defRPr/>
            </a:lvl1pPr>
          </a:lstStyle>
          <a:p>
            <a:fld id="{F999E54C-9D9F-4D9C-9659-ADFADF319473}" type="slidenum">
              <a:rPr lang="en-US" altLang="en-US"/>
              <a:pPr/>
              <a:t>‹#›</a:t>
            </a:fld>
            <a:endParaRPr lang="en-US" altLang="en-US"/>
          </a:p>
        </p:txBody>
      </p:sp>
    </p:spTree>
    <p:extLst>
      <p:ext uri="{BB962C8B-B14F-4D97-AF65-F5344CB8AC3E}">
        <p14:creationId xmlns:p14="http://schemas.microsoft.com/office/powerpoint/2010/main" val="215235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400308"/>
            <a:ext cx="10820400" cy="6788945"/>
          </a:xfrm>
        </p:spPr>
        <p:txBody>
          <a:bodyPr/>
          <a:lstStyle>
            <a:lvl1pPr>
              <a:defRPr sz="4200"/>
            </a:lvl1pPr>
            <a:lvl2pPr>
              <a:defRPr sz="3600"/>
            </a:lvl2pPr>
            <a:lvl3pPr>
              <a:defRPr sz="3000"/>
            </a:lvl3pPr>
            <a:lvl4pPr>
              <a:defRPr sz="2850"/>
            </a:lvl4pPr>
            <a:lvl5pPr>
              <a:defRPr sz="2850"/>
            </a:lvl5pPr>
            <a:lvl6pPr>
              <a:defRPr sz="2850"/>
            </a:lvl6pPr>
            <a:lvl7pPr>
              <a:defRPr sz="2850"/>
            </a:lvl7pPr>
            <a:lvl8pPr>
              <a:defRPr sz="2850"/>
            </a:lvl8pPr>
            <a:lvl9pPr>
              <a:defRPr sz="2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2400308"/>
            <a:ext cx="10820400" cy="6788945"/>
          </a:xfrm>
        </p:spPr>
        <p:txBody>
          <a:bodyPr/>
          <a:lstStyle>
            <a:lvl1pPr>
              <a:defRPr sz="4200"/>
            </a:lvl1pPr>
            <a:lvl2pPr>
              <a:defRPr sz="3600"/>
            </a:lvl2pPr>
            <a:lvl3pPr>
              <a:defRPr sz="3000"/>
            </a:lvl3pPr>
            <a:lvl4pPr>
              <a:defRPr sz="2850"/>
            </a:lvl4pPr>
            <a:lvl5pPr>
              <a:defRPr sz="2850"/>
            </a:lvl5pPr>
            <a:lvl6pPr>
              <a:defRPr sz="2850"/>
            </a:lvl6pPr>
            <a:lvl7pPr>
              <a:defRPr sz="2850"/>
            </a:lvl7pPr>
            <a:lvl8pPr>
              <a:defRPr sz="2850"/>
            </a:lvl8pPr>
            <a:lvl9pPr>
              <a:defRPr sz="2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C5251-2577-405B-A7D1-23152E9DDF91}" type="datetimeFigureOut">
              <a:rPr lang="en-US" smtClean="0"/>
              <a:pPr/>
              <a:t>5/29/24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3683359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C5251-2577-405B-A7D1-23152E9DDF91}" type="datetimeFigureOut">
              <a:rPr lang="en-US" smtClean="0"/>
              <a:pPr/>
              <a:t>5/29/24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2742174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C5251-2577-405B-A7D1-23152E9DDF91}" type="datetimeFigureOut">
              <a:rPr lang="en-US" smtClean="0"/>
              <a:pPr/>
              <a:t>5/29/24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572A8-335D-4D5D-B1A3-86E377EEC94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C5251-2577-405B-A7D1-23152E9DDF91}" type="datetimeFigureOut">
              <a:rPr lang="en-US" smtClean="0"/>
              <a:pPr/>
              <a:t>5/29/24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572A8-335D-4D5D-B1A3-86E377EEC945}"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222F49-1794-957B-40FB-F6D517AC25D2}"/>
              </a:ext>
            </a:extLst>
          </p:cNvPr>
          <p:cNvSpPr>
            <a:spLocks noGrp="1"/>
          </p:cNvSpPr>
          <p:nvPr>
            <p:ph/>
          </p:nvPr>
        </p:nvSpPr>
        <p:spPr>
          <a:xfrm>
            <a:off x="1371600" y="914400"/>
            <a:ext cx="155448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31E2CC9-BCFE-1766-DDE0-DDBC6C45A336}"/>
              </a:ext>
            </a:extLst>
          </p:cNvPr>
          <p:cNvSpPr>
            <a:spLocks noGrp="1"/>
          </p:cNvSpPr>
          <p:nvPr>
            <p:ph type="dt" sz="half" idx="10"/>
          </p:nvPr>
        </p:nvSpPr>
        <p:spPr>
          <a:xfrm>
            <a:off x="1371600" y="9372600"/>
            <a:ext cx="3810000" cy="6858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023AF62-E7A0-5D76-4077-EBAF0AFE036E}"/>
              </a:ext>
            </a:extLst>
          </p:cNvPr>
          <p:cNvSpPr>
            <a:spLocks noGrp="1"/>
          </p:cNvSpPr>
          <p:nvPr>
            <p:ph type="ftr" sz="quarter" idx="11"/>
          </p:nvPr>
        </p:nvSpPr>
        <p:spPr>
          <a:xfrm>
            <a:off x="6248400" y="9372600"/>
            <a:ext cx="5791200" cy="6858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718230E-BA16-0677-2F7C-DFCD29391CCE}"/>
              </a:ext>
            </a:extLst>
          </p:cNvPr>
          <p:cNvSpPr>
            <a:spLocks noGrp="1"/>
          </p:cNvSpPr>
          <p:nvPr>
            <p:ph type="sldNum" sz="quarter" idx="12"/>
          </p:nvPr>
        </p:nvSpPr>
        <p:spPr>
          <a:xfrm>
            <a:off x="13106400" y="9372600"/>
            <a:ext cx="3810000" cy="685800"/>
          </a:xfrm>
        </p:spPr>
        <p:txBody>
          <a:bodyPr/>
          <a:lstStyle>
            <a:lvl1pPr>
              <a:defRPr/>
            </a:lvl1pPr>
          </a:lstStyle>
          <a:p>
            <a:fld id="{F53486E9-BF29-4089-ADE2-F7249D109342}" type="slidenum">
              <a:rPr lang="en-US" altLang="en-US"/>
              <a:pPr/>
              <a:t>‹#›</a:t>
            </a:fld>
            <a:endParaRPr lang="en-US" altLang="en-US"/>
          </a:p>
        </p:txBody>
      </p:sp>
    </p:spTree>
    <p:extLst>
      <p:ext uri="{BB962C8B-B14F-4D97-AF65-F5344CB8AC3E}">
        <p14:creationId xmlns:p14="http://schemas.microsoft.com/office/powerpoint/2010/main" val="1759301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400308"/>
            <a:ext cx="10820400" cy="6788945"/>
          </a:xfrm>
        </p:spPr>
        <p:txBody>
          <a:bodyPr/>
          <a:lstStyle>
            <a:lvl1pPr>
              <a:defRPr sz="4200"/>
            </a:lvl1pPr>
            <a:lvl2pPr>
              <a:defRPr sz="3600"/>
            </a:lvl2pPr>
            <a:lvl3pPr>
              <a:defRPr sz="3000"/>
            </a:lvl3pPr>
            <a:lvl4pPr>
              <a:defRPr sz="2850"/>
            </a:lvl4pPr>
            <a:lvl5pPr>
              <a:defRPr sz="2850"/>
            </a:lvl5pPr>
            <a:lvl6pPr>
              <a:defRPr sz="2850"/>
            </a:lvl6pPr>
            <a:lvl7pPr>
              <a:defRPr sz="2850"/>
            </a:lvl7pPr>
            <a:lvl8pPr>
              <a:defRPr sz="2850"/>
            </a:lvl8pPr>
            <a:lvl9pPr>
              <a:defRPr sz="2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2400308"/>
            <a:ext cx="10820400" cy="6788945"/>
          </a:xfrm>
        </p:spPr>
        <p:txBody>
          <a:bodyPr/>
          <a:lstStyle>
            <a:lvl1pPr>
              <a:defRPr sz="4200"/>
            </a:lvl1pPr>
            <a:lvl2pPr>
              <a:defRPr sz="3600"/>
            </a:lvl2pPr>
            <a:lvl3pPr>
              <a:defRPr sz="3000"/>
            </a:lvl3pPr>
            <a:lvl4pPr>
              <a:defRPr sz="2850"/>
            </a:lvl4pPr>
            <a:lvl5pPr>
              <a:defRPr sz="2850"/>
            </a:lvl5pPr>
            <a:lvl6pPr>
              <a:defRPr sz="2850"/>
            </a:lvl6pPr>
            <a:lvl7pPr>
              <a:defRPr sz="2850"/>
            </a:lvl7pPr>
            <a:lvl8pPr>
              <a:defRPr sz="2850"/>
            </a:lvl8pPr>
            <a:lvl9pPr>
              <a:defRPr sz="2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C5251-2577-405B-A7D1-23152E9DDF91}" type="datetimeFigureOut">
              <a:rPr lang="en-US" smtClean="0"/>
              <a:pPr/>
              <a:t>5/29/24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572A8-335D-4D5D-B1A3-86E377EEC9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24BE-0475-6BC1-6D3F-6C3C83AEE282}"/>
              </a:ext>
            </a:extLst>
          </p:cNvPr>
          <p:cNvSpPr>
            <a:spLocks noGrp="1"/>
          </p:cNvSpPr>
          <p:nvPr>
            <p:ph type="title"/>
          </p:nvPr>
        </p:nvSpPr>
        <p:spPr>
          <a:xfrm>
            <a:off x="1371600" y="914400"/>
            <a:ext cx="15544800" cy="1714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55512D-B557-198A-9BF5-7BBEACBCC706}"/>
              </a:ext>
            </a:extLst>
          </p:cNvPr>
          <p:cNvSpPr>
            <a:spLocks noGrp="1"/>
          </p:cNvSpPr>
          <p:nvPr>
            <p:ph type="body" sz="half" idx="1"/>
          </p:nvPr>
        </p:nvSpPr>
        <p:spPr>
          <a:xfrm>
            <a:off x="1371600" y="2971800"/>
            <a:ext cx="7620000"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D8B10334-8639-E71B-FECF-3DDE54BA19B3}"/>
              </a:ext>
            </a:extLst>
          </p:cNvPr>
          <p:cNvSpPr>
            <a:spLocks noGrp="1"/>
          </p:cNvSpPr>
          <p:nvPr>
            <p:ph type="clipArt" sz="half" idx="2"/>
          </p:nvPr>
        </p:nvSpPr>
        <p:spPr>
          <a:xfrm>
            <a:off x="9296400" y="2971800"/>
            <a:ext cx="7620000" cy="6172200"/>
          </a:xfrm>
        </p:spPr>
        <p:txBody>
          <a:bodyPr/>
          <a:lstStyle/>
          <a:p>
            <a:endParaRPr lang="en-US"/>
          </a:p>
        </p:txBody>
      </p:sp>
      <p:sp>
        <p:nvSpPr>
          <p:cNvPr id="5" name="Date Placeholder 4">
            <a:extLst>
              <a:ext uri="{FF2B5EF4-FFF2-40B4-BE49-F238E27FC236}">
                <a16:creationId xmlns:a16="http://schemas.microsoft.com/office/drawing/2014/main" id="{B63C8510-6778-5D85-389C-31B391D66E2B}"/>
              </a:ext>
            </a:extLst>
          </p:cNvPr>
          <p:cNvSpPr>
            <a:spLocks noGrp="1"/>
          </p:cNvSpPr>
          <p:nvPr>
            <p:ph type="dt" sz="half" idx="10"/>
          </p:nvPr>
        </p:nvSpPr>
        <p:spPr>
          <a:xfrm>
            <a:off x="1371600" y="9372600"/>
            <a:ext cx="3810000" cy="6858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6982BC8-D6EF-B342-9B50-3845150A7A42}"/>
              </a:ext>
            </a:extLst>
          </p:cNvPr>
          <p:cNvSpPr>
            <a:spLocks noGrp="1"/>
          </p:cNvSpPr>
          <p:nvPr>
            <p:ph type="ftr" sz="quarter" idx="11"/>
          </p:nvPr>
        </p:nvSpPr>
        <p:spPr>
          <a:xfrm>
            <a:off x="6248400" y="9372600"/>
            <a:ext cx="5791200" cy="6858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36E35BB-4897-2042-5973-C0B51EE65EA8}"/>
              </a:ext>
            </a:extLst>
          </p:cNvPr>
          <p:cNvSpPr>
            <a:spLocks noGrp="1"/>
          </p:cNvSpPr>
          <p:nvPr>
            <p:ph type="sldNum" sz="quarter" idx="12"/>
          </p:nvPr>
        </p:nvSpPr>
        <p:spPr>
          <a:xfrm>
            <a:off x="13106400" y="9372600"/>
            <a:ext cx="3810000" cy="685800"/>
          </a:xfrm>
        </p:spPr>
        <p:txBody>
          <a:bodyPr/>
          <a:lstStyle>
            <a:lvl1pPr>
              <a:defRPr/>
            </a:lvl1pPr>
          </a:lstStyle>
          <a:p>
            <a:fld id="{F999E54C-9D9F-4D9C-9659-ADFADF319473}" type="slidenum">
              <a:rPr lang="en-US" altLang="en-US"/>
              <a:pPr/>
              <a:t>‹#›</a:t>
            </a:fld>
            <a:endParaRPr lang="en-US" altLang="en-US"/>
          </a:p>
        </p:txBody>
      </p:sp>
    </p:spTree>
    <p:extLst>
      <p:ext uri="{BB962C8B-B14F-4D97-AF65-F5344CB8AC3E}">
        <p14:creationId xmlns:p14="http://schemas.microsoft.com/office/powerpoint/2010/main" val="3873609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C5251-2577-405B-A7D1-23152E9DDF91}" type="datetimeFigureOut">
              <a:rPr lang="en-US" smtClean="0"/>
              <a:pPr/>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951"/>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784" indent="0" algn="ctr">
              <a:buNone/>
              <a:defRPr>
                <a:solidFill>
                  <a:schemeClr val="tx1">
                    <a:tint val="75000"/>
                  </a:schemeClr>
                </a:solidFill>
              </a:defRPr>
            </a:lvl2pPr>
            <a:lvl3pPr marL="1371566" indent="0" algn="ctr">
              <a:buNone/>
              <a:defRPr>
                <a:solidFill>
                  <a:schemeClr val="tx1">
                    <a:tint val="75000"/>
                  </a:schemeClr>
                </a:solidFill>
              </a:defRPr>
            </a:lvl3pPr>
            <a:lvl4pPr marL="2057349" indent="0" algn="ctr">
              <a:buNone/>
              <a:defRPr>
                <a:solidFill>
                  <a:schemeClr val="tx1">
                    <a:tint val="75000"/>
                  </a:schemeClr>
                </a:solidFill>
              </a:defRPr>
            </a:lvl4pPr>
            <a:lvl5pPr marL="2743131" indent="0" algn="ctr">
              <a:buNone/>
              <a:defRPr>
                <a:solidFill>
                  <a:schemeClr val="tx1">
                    <a:tint val="75000"/>
                  </a:schemeClr>
                </a:solidFill>
              </a:defRPr>
            </a:lvl5pPr>
            <a:lvl6pPr marL="3428915" indent="0" algn="ctr">
              <a:buNone/>
              <a:defRPr>
                <a:solidFill>
                  <a:schemeClr val="tx1">
                    <a:tint val="75000"/>
                  </a:schemeClr>
                </a:solidFill>
              </a:defRPr>
            </a:lvl6pPr>
            <a:lvl7pPr marL="4114697" indent="0" algn="ctr">
              <a:buNone/>
              <a:defRPr>
                <a:solidFill>
                  <a:schemeClr val="tx1">
                    <a:tint val="75000"/>
                  </a:schemeClr>
                </a:solidFill>
              </a:defRPr>
            </a:lvl7pPr>
            <a:lvl8pPr marL="4800480" indent="0" algn="ctr">
              <a:buNone/>
              <a:defRPr>
                <a:solidFill>
                  <a:schemeClr val="tx1">
                    <a:tint val="75000"/>
                  </a:schemeClr>
                </a:solidFill>
              </a:defRPr>
            </a:lvl8pPr>
            <a:lvl9pPr marL="54862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6C5251-2577-405B-A7D1-23152E9DDF91}" type="datetimeFigureOut">
              <a:rPr lang="en-US" smtClean="0"/>
              <a:pPr/>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140834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32F82-D3E2-A83C-864B-4697F43F8C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79BCD2-906C-DE4E-D214-A534065AA316}"/>
              </a:ext>
            </a:extLst>
          </p:cNvPr>
          <p:cNvSpPr>
            <a:spLocks noGrp="1"/>
          </p:cNvSpPr>
          <p:nvPr>
            <p:ph type="dt" sz="half" idx="10"/>
          </p:nvPr>
        </p:nvSpPr>
        <p:spPr/>
        <p:txBody>
          <a:bodyPr/>
          <a:lstStyle/>
          <a:p>
            <a:fld id="{9B869C12-0B47-254B-AC38-265C22ADF3C3}" type="datetimeFigureOut">
              <a:rPr lang="en-US" smtClean="0"/>
              <a:t>5/29/24</a:t>
            </a:fld>
            <a:endParaRPr lang="en-US"/>
          </a:p>
        </p:txBody>
      </p:sp>
      <p:sp>
        <p:nvSpPr>
          <p:cNvPr id="4" name="Footer Placeholder 3">
            <a:extLst>
              <a:ext uri="{FF2B5EF4-FFF2-40B4-BE49-F238E27FC236}">
                <a16:creationId xmlns:a16="http://schemas.microsoft.com/office/drawing/2014/main" id="{EBEF804A-9499-1546-67FE-54D265D7FA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42D6F-8AFA-23CA-B480-62B6D3AFE318}"/>
              </a:ext>
            </a:extLst>
          </p:cNvPr>
          <p:cNvSpPr>
            <a:spLocks noGrp="1"/>
          </p:cNvSpPr>
          <p:nvPr>
            <p:ph type="sldNum" sz="quarter" idx="12"/>
          </p:nvPr>
        </p:nvSpPr>
        <p:spPr/>
        <p:txBody>
          <a:bodyPr/>
          <a:lstStyle/>
          <a:p>
            <a:fld id="{56BF527A-4614-8D43-8036-8C9FD301CF17}" type="slidenum">
              <a:rPr lang="en-US" smtClean="0"/>
              <a:t>‹#›</a:t>
            </a:fld>
            <a:endParaRPr lang="en-US"/>
          </a:p>
        </p:txBody>
      </p:sp>
    </p:spTree>
    <p:extLst>
      <p:ext uri="{BB962C8B-B14F-4D97-AF65-F5344CB8AC3E}">
        <p14:creationId xmlns:p14="http://schemas.microsoft.com/office/powerpoint/2010/main" val="250980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80"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5837"/>
            <a:ext cx="4267200" cy="547688"/>
          </a:xfrm>
          <a:prstGeom prst="rect">
            <a:avLst/>
          </a:prstGeom>
        </p:spPr>
        <p:txBody>
          <a:bodyPr vert="horz" lIns="91438" tIns="45719" rIns="91438" bIns="45719" rtlCol="0" anchor="ctr"/>
          <a:lstStyle>
            <a:lvl1pPr algn="l">
              <a:defRPr sz="1800">
                <a:solidFill>
                  <a:schemeClr val="tx1">
                    <a:tint val="75000"/>
                  </a:schemeClr>
                </a:solidFill>
              </a:defRPr>
            </a:lvl1pPr>
          </a:lstStyle>
          <a:p>
            <a:fld id="{8F6C5251-2577-405B-A7D1-23152E9DDF91}" type="datetimeFigureOut">
              <a:rPr lang="en-US" smtClean="0"/>
              <a:pPr/>
              <a:t>5/29/24</a:t>
            </a:fld>
            <a:endParaRPr lang="en-US"/>
          </a:p>
        </p:txBody>
      </p:sp>
      <p:sp>
        <p:nvSpPr>
          <p:cNvPr id="5" name="Footer Placeholder 4"/>
          <p:cNvSpPr>
            <a:spLocks noGrp="1"/>
          </p:cNvSpPr>
          <p:nvPr>
            <p:ph type="ftr" sz="quarter" idx="3"/>
          </p:nvPr>
        </p:nvSpPr>
        <p:spPr>
          <a:xfrm>
            <a:off x="6248400" y="9535837"/>
            <a:ext cx="5791200" cy="547688"/>
          </a:xfrm>
          <a:prstGeom prst="rect">
            <a:avLst/>
          </a:prstGeom>
        </p:spPr>
        <p:txBody>
          <a:bodyPr vert="horz" lIns="91438" tIns="45719" rIns="91438" bIns="45719"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5837"/>
            <a:ext cx="4267200" cy="547688"/>
          </a:xfrm>
          <a:prstGeom prst="rect">
            <a:avLst/>
          </a:prstGeom>
        </p:spPr>
        <p:txBody>
          <a:bodyPr vert="horz" lIns="91438" tIns="45719" rIns="91438" bIns="45719" rtlCol="0" anchor="ctr"/>
          <a:lstStyle>
            <a:lvl1pPr algn="r">
              <a:defRPr sz="1800">
                <a:solidFill>
                  <a:schemeClr val="tx1">
                    <a:tint val="75000"/>
                  </a:schemeClr>
                </a:solidFill>
              </a:defRPr>
            </a:lvl1pPr>
          </a:lstStyle>
          <a:p>
            <a:fld id="{233572A8-335D-4D5D-B1A3-86E377EEC9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722" r:id="rId3"/>
    <p:sldLayoutId id="2147483681" r:id="rId4"/>
    <p:sldLayoutId id="2147483721" r:id="rId5"/>
    <p:sldLayoutId id="2147483679" r:id="rId6"/>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4.xml"/><Relationship Id="rId1" Type="http://schemas.openxmlformats.org/officeDocument/2006/relationships/customXml" Target="../../customXml/item9.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customXml" Target="../../customXml/item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ustomXml" Target="../../customXml/item1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ustomXml" Target="../../customXml/item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1.jpg"/></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4.ti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06.jpg"/><Relationship Id="rId5" Type="http://schemas.openxmlformats.org/officeDocument/2006/relationships/image" Target="../media/image105.jpeg"/><Relationship Id="rId4" Type="http://schemas.openxmlformats.org/officeDocument/2006/relationships/image" Target="../media/image10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7" y="4461511"/>
            <a:ext cx="15020807" cy="1551034"/>
          </a:xfrm>
        </p:spPr>
        <p:txBody>
          <a:bodyPr/>
          <a:lstStyle/>
          <a:p>
            <a:r>
              <a:rPr lang="pt-BR" sz="6000" dirty="0"/>
              <a:t>A Diagnostic approach to uterine smooth muscle tumors</a:t>
            </a:r>
          </a:p>
        </p:txBody>
      </p:sp>
      <p:sp>
        <p:nvSpPr>
          <p:cNvPr id="3" name="Espaço Reservado para Texto 2"/>
          <p:cNvSpPr>
            <a:spLocks noGrp="1"/>
          </p:cNvSpPr>
          <p:nvPr>
            <p:ph type="body" sz="quarter" idx="10"/>
          </p:nvPr>
        </p:nvSpPr>
        <p:spPr/>
        <p:txBody>
          <a:bodyPr/>
          <a:lstStyle/>
          <a:p>
            <a:r>
              <a:rPr lang="pt-BR" dirty="0"/>
              <a:t>Marisa R. Nucci, MD</a:t>
            </a:r>
          </a:p>
        </p:txBody>
      </p:sp>
      <p:sp>
        <p:nvSpPr>
          <p:cNvPr id="4" name="Espaço Reservado para Texto 3"/>
          <p:cNvSpPr>
            <a:spLocks noGrp="1"/>
          </p:cNvSpPr>
          <p:nvPr>
            <p:ph type="body" sz="quarter" idx="11"/>
          </p:nvPr>
        </p:nvSpPr>
        <p:spPr/>
        <p:txBody>
          <a:bodyPr/>
          <a:lstStyle/>
          <a:p>
            <a:r>
              <a:rPr lang="pt-BR" dirty="0"/>
              <a:t>Brigham and Women’s Hospital, Boston, MA</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2862179"/>
            <a:ext cx="18288000" cy="3270105"/>
            <a:chOff x="0" y="2476206"/>
            <a:chExt cx="12192000" cy="1881524"/>
          </a:xfrm>
        </p:grpSpPr>
        <p:pic>
          <p:nvPicPr>
            <p:cNvPr id="5" name="Picture 4" descr="Capture16.JPG"/>
            <p:cNvPicPr>
              <a:picLocks noChangeAspect="1"/>
            </p:cNvPicPr>
            <p:nvPr/>
          </p:nvPicPr>
          <p:blipFill>
            <a:blip r:embed="rId2"/>
            <a:stretch>
              <a:fillRect/>
            </a:stretch>
          </p:blipFill>
          <p:spPr>
            <a:xfrm>
              <a:off x="0" y="2476206"/>
              <a:ext cx="12192000" cy="1881524"/>
            </a:xfrm>
            <a:prstGeom prst="rect">
              <a:avLst/>
            </a:prstGeom>
          </p:spPr>
        </p:pic>
        <p:sp>
          <p:nvSpPr>
            <p:cNvPr id="6" name="Rectangle 5"/>
            <p:cNvSpPr/>
            <p:nvPr/>
          </p:nvSpPr>
          <p:spPr>
            <a:xfrm>
              <a:off x="4174958" y="2743200"/>
              <a:ext cx="6858000" cy="288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17233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8288000" cy="1790927"/>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5400" dirty="0">
                <a:latin typeface="Arial"/>
                <a:cs typeface="Arial"/>
              </a:rPr>
              <a:t>Practical Points</a:t>
            </a:r>
          </a:p>
        </p:txBody>
      </p:sp>
      <p:sp>
        <p:nvSpPr>
          <p:cNvPr id="3" name="Content Placeholder 2"/>
          <p:cNvSpPr>
            <a:spLocks noGrp="1"/>
          </p:cNvSpPr>
          <p:nvPr>
            <p:ph idx="1"/>
          </p:nvPr>
        </p:nvSpPr>
        <p:spPr>
          <a:xfrm>
            <a:off x="30957" y="3105675"/>
            <a:ext cx="18288000" cy="5621397"/>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nSpc>
                <a:spcPct val="150000"/>
              </a:lnSpc>
            </a:pPr>
            <a:r>
              <a:rPr lang="en-US" sz="4000" dirty="0">
                <a:latin typeface="Arial"/>
                <a:ea typeface="ＭＳ Ｐゴシック" pitchFamily="34" charset="-128"/>
                <a:cs typeface="Arial"/>
              </a:rPr>
              <a:t>Be wary of smooth muscle tumors with “significant” cytologic atypia </a:t>
            </a:r>
            <a:r>
              <a:rPr lang="en-US" sz="4000" dirty="0">
                <a:latin typeface="Arial"/>
                <a:ea typeface="ＭＳ Ｐゴシック" pitchFamily="34" charset="-128"/>
                <a:cs typeface="Arial"/>
                <a:sym typeface="Wingdings" panose="05000000000000000000" pitchFamily="2" charset="2"/>
              </a:rPr>
              <a:t> sample well, perform a careful mitotic count, evaluate for atypical mitotic figures</a:t>
            </a:r>
          </a:p>
          <a:p>
            <a:pPr indent="0">
              <a:lnSpc>
                <a:spcPct val="150000"/>
              </a:lnSpc>
              <a:buNone/>
            </a:pPr>
            <a:endParaRPr lang="en-US" sz="4000" dirty="0">
              <a:latin typeface="Arial"/>
              <a:ea typeface="ＭＳ Ｐゴシック" pitchFamily="34" charset="-128"/>
              <a:cs typeface="Arial"/>
              <a:sym typeface="Wingdings" panose="05000000000000000000" pitchFamily="2" charset="2"/>
            </a:endParaRPr>
          </a:p>
          <a:p>
            <a:pPr algn="ctr">
              <a:lnSpc>
                <a:spcPct val="150000"/>
              </a:lnSpc>
            </a:pPr>
            <a:r>
              <a:rPr lang="en-US" sz="4000" dirty="0">
                <a:latin typeface="Arial"/>
                <a:ea typeface="ＭＳ Ｐゴシック" pitchFamily="34" charset="-128"/>
                <a:cs typeface="Arial"/>
                <a:sym typeface="Wingdings" panose="05000000000000000000" pitchFamily="2" charset="2"/>
              </a:rPr>
              <a:t>Consider an FH deficient smooth muscle tumor if appropriate morphologic features are present</a:t>
            </a:r>
          </a:p>
        </p:txBody>
      </p:sp>
    </p:spTree>
    <p:extLst>
      <p:ext uri="{BB962C8B-B14F-4D97-AF65-F5344CB8AC3E}">
        <p14:creationId xmlns:p14="http://schemas.microsoft.com/office/powerpoint/2010/main" val="2779778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t>Thank</a:t>
            </a:r>
            <a:r>
              <a:rPr lang="pt-BR" dirty="0"/>
              <a:t> </a:t>
            </a:r>
            <a:r>
              <a:rPr lang="pt-BR" dirty="0" err="1"/>
              <a:t>you</a:t>
            </a:r>
            <a:r>
              <a:rPr lang="pt-BR" dirty="0"/>
              <a:t>!</a:t>
            </a:r>
          </a:p>
        </p:txBody>
      </p:sp>
      <p:pic>
        <p:nvPicPr>
          <p:cNvPr id="3" name="Imagem 2"/>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71915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816275"/>
          </a:xfrm>
          <a:solidFill>
            <a:schemeClr val="accent3">
              <a:lumMod val="40000"/>
              <a:lumOff val="60000"/>
            </a:schemeClr>
          </a:solidFill>
        </p:spPr>
        <p:txBody>
          <a:bodyPr>
            <a:normAutofit fontScale="90000"/>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latin typeface="Arial" pitchFamily="34" charset="0"/>
                <a:cs typeface="Arial" pitchFamily="34" charset="0"/>
              </a:rPr>
              <a:t>Leiomyoma Variants</a:t>
            </a:r>
            <a:br>
              <a:rPr lang="en-US" sz="6000" dirty="0">
                <a:latin typeface="Arial" pitchFamily="34" charset="0"/>
                <a:cs typeface="Arial" pitchFamily="34" charset="0"/>
              </a:rPr>
            </a:br>
            <a:r>
              <a:rPr lang="en-US" sz="6000" dirty="0">
                <a:latin typeface="Arial" pitchFamily="34" charset="0"/>
                <a:cs typeface="Arial" pitchFamily="34" charset="0"/>
              </a:rPr>
              <a:t>WHO 2014 versus WHO  2020</a:t>
            </a:r>
            <a:endParaRPr lang="en-US" sz="4800" dirty="0">
              <a:latin typeface="Arial" pitchFamily="34" charset="0"/>
              <a:cs typeface="Arial" pitchFamily="34" charset="0"/>
            </a:endParaRPr>
          </a:p>
        </p:txBody>
      </p:sp>
      <p:sp>
        <p:nvSpPr>
          <p:cNvPr id="3" name="Content Placeholder 2"/>
          <p:cNvSpPr>
            <a:spLocks noGrp="1"/>
          </p:cNvSpPr>
          <p:nvPr>
            <p:ph idx="1"/>
          </p:nvPr>
        </p:nvSpPr>
        <p:spPr>
          <a:xfrm>
            <a:off x="1" y="1823202"/>
            <a:ext cx="9047018" cy="8463798"/>
          </a:xfrm>
          <a:noFill/>
        </p:spPr>
        <p:txBody>
          <a:bodyPr>
            <a:normAutofit fontScale="92500" lnSpcReduction="10000"/>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200" dirty="0">
                <a:latin typeface="Arial" pitchFamily="34" charset="0"/>
                <a:cs typeface="Arial" pitchFamily="34" charset="0"/>
              </a:rPr>
              <a:t>Cellular leiomyoma</a:t>
            </a:r>
          </a:p>
          <a:p>
            <a:r>
              <a:rPr lang="en-US" sz="4200" dirty="0">
                <a:latin typeface="Arial" pitchFamily="34" charset="0"/>
                <a:cs typeface="Arial" pitchFamily="34" charset="0"/>
              </a:rPr>
              <a:t>Leiomyoma with bizarre nuclei</a:t>
            </a:r>
          </a:p>
          <a:p>
            <a:r>
              <a:rPr lang="en-US" sz="4200" dirty="0">
                <a:latin typeface="Arial" pitchFamily="34" charset="0"/>
                <a:cs typeface="Arial" pitchFamily="34" charset="0"/>
              </a:rPr>
              <a:t>Mitotically active leiomyoma</a:t>
            </a:r>
          </a:p>
          <a:p>
            <a:r>
              <a:rPr lang="en-US" sz="4200" dirty="0">
                <a:latin typeface="Arial" pitchFamily="34" charset="0"/>
                <a:cs typeface="Arial" pitchFamily="34" charset="0"/>
              </a:rPr>
              <a:t>Hydropic leiomyoma</a:t>
            </a:r>
          </a:p>
          <a:p>
            <a:r>
              <a:rPr lang="en-US" sz="4200" dirty="0">
                <a:latin typeface="Arial" pitchFamily="34" charset="0"/>
                <a:cs typeface="Arial" pitchFamily="34" charset="0"/>
              </a:rPr>
              <a:t>Apoplectic leiomyoma</a:t>
            </a:r>
          </a:p>
          <a:p>
            <a:r>
              <a:rPr lang="en-US" sz="4200" dirty="0">
                <a:latin typeface="Arial" pitchFamily="34" charset="0"/>
                <a:cs typeface="Arial" pitchFamily="34" charset="0"/>
              </a:rPr>
              <a:t>Lipomatous leiomyoma (</a:t>
            </a:r>
            <a:r>
              <a:rPr lang="en-US" sz="4200" dirty="0" err="1">
                <a:latin typeface="Arial" pitchFamily="34" charset="0"/>
                <a:cs typeface="Arial" pitchFamily="34" charset="0"/>
              </a:rPr>
              <a:t>lipoleiomyoma</a:t>
            </a:r>
            <a:r>
              <a:rPr lang="en-US" sz="4200" dirty="0">
                <a:latin typeface="Arial" pitchFamily="34" charset="0"/>
                <a:cs typeface="Arial" pitchFamily="34" charset="0"/>
              </a:rPr>
              <a:t>)</a:t>
            </a:r>
          </a:p>
          <a:p>
            <a:r>
              <a:rPr lang="en-US" sz="4200" dirty="0">
                <a:latin typeface="Arial" pitchFamily="34" charset="0"/>
                <a:cs typeface="Arial" pitchFamily="34" charset="0"/>
              </a:rPr>
              <a:t>Epithelioid leiomyoma</a:t>
            </a:r>
          </a:p>
          <a:p>
            <a:r>
              <a:rPr lang="en-US" sz="4200" dirty="0">
                <a:latin typeface="Arial" pitchFamily="34" charset="0"/>
                <a:cs typeface="Arial" pitchFamily="34" charset="0"/>
              </a:rPr>
              <a:t>Myxoid leiomyoma</a:t>
            </a:r>
          </a:p>
          <a:p>
            <a:r>
              <a:rPr lang="en-US" sz="4200" dirty="0">
                <a:latin typeface="Arial" pitchFamily="34" charset="0"/>
                <a:cs typeface="Arial" pitchFamily="34" charset="0"/>
              </a:rPr>
              <a:t>Dissecting (</a:t>
            </a:r>
            <a:r>
              <a:rPr lang="en-US" sz="4200" dirty="0" err="1">
                <a:latin typeface="Arial" pitchFamily="34" charset="0"/>
                <a:cs typeface="Arial" pitchFamily="34" charset="0"/>
              </a:rPr>
              <a:t>cotyledenoid</a:t>
            </a:r>
            <a:r>
              <a:rPr lang="en-US" sz="4200" dirty="0">
                <a:latin typeface="Arial" pitchFamily="34" charset="0"/>
                <a:cs typeface="Arial" pitchFamily="34" charset="0"/>
              </a:rPr>
              <a:t>) leiomyoma</a:t>
            </a:r>
          </a:p>
          <a:p>
            <a:r>
              <a:rPr lang="en-US" sz="4200" dirty="0">
                <a:latin typeface="Arial" pitchFamily="34" charset="0"/>
                <a:cs typeface="Arial" pitchFamily="34" charset="0"/>
              </a:rPr>
              <a:t>Diffuse leiomyomatosis</a:t>
            </a:r>
          </a:p>
          <a:p>
            <a:r>
              <a:rPr lang="en-US" sz="4200" dirty="0">
                <a:latin typeface="Arial" pitchFamily="34" charset="0"/>
                <a:cs typeface="Arial" pitchFamily="34" charset="0"/>
              </a:rPr>
              <a:t>Intravenous leiomyomatosis</a:t>
            </a:r>
          </a:p>
          <a:p>
            <a:r>
              <a:rPr lang="en-US" sz="4200" dirty="0">
                <a:latin typeface="Arial" pitchFamily="34" charset="0"/>
                <a:cs typeface="Arial" pitchFamily="34" charset="0"/>
              </a:rPr>
              <a:t>Metastasizing leiomyoma</a:t>
            </a:r>
          </a:p>
        </p:txBody>
      </p:sp>
      <p:sp>
        <p:nvSpPr>
          <p:cNvPr id="5" name="TextBox 4">
            <a:extLst>
              <a:ext uri="{FF2B5EF4-FFF2-40B4-BE49-F238E27FC236}">
                <a16:creationId xmlns:a16="http://schemas.microsoft.com/office/drawing/2014/main" id="{71BA8D2C-63C8-BE2F-0762-E27A8619CD1E}"/>
              </a:ext>
            </a:extLst>
          </p:cNvPr>
          <p:cNvSpPr txBox="1"/>
          <p:nvPr/>
        </p:nvSpPr>
        <p:spPr>
          <a:xfrm>
            <a:off x="9047018" y="1870208"/>
            <a:ext cx="9213273" cy="8540799"/>
          </a:xfrm>
          <a:prstGeom prst="rect">
            <a:avLst/>
          </a:prstGeom>
          <a:noFill/>
        </p:spPr>
        <p:txBody>
          <a:bodyPr wrap="square">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200" dirty="0">
                <a:latin typeface="Arial" pitchFamily="34" charset="0"/>
                <a:cs typeface="Arial" pitchFamily="34" charset="0"/>
              </a:rPr>
              <a:t>Cellular leiomyoma</a:t>
            </a:r>
          </a:p>
          <a:p>
            <a:r>
              <a:rPr lang="en-US" sz="4200" dirty="0">
                <a:latin typeface="Arial" pitchFamily="34" charset="0"/>
                <a:cs typeface="Arial" pitchFamily="34" charset="0"/>
              </a:rPr>
              <a:t>Leiomyoma with bizarre nuclei</a:t>
            </a:r>
          </a:p>
          <a:p>
            <a:r>
              <a:rPr lang="en-US" sz="4200" dirty="0">
                <a:latin typeface="Arial" pitchFamily="34" charset="0"/>
                <a:cs typeface="Arial" pitchFamily="34" charset="0"/>
              </a:rPr>
              <a:t>Fumarate hydratase-deficient leiomyoma</a:t>
            </a:r>
          </a:p>
          <a:p>
            <a:r>
              <a:rPr lang="en-US" sz="4200" dirty="0">
                <a:latin typeface="Arial" pitchFamily="34" charset="0"/>
                <a:cs typeface="Arial" pitchFamily="34" charset="0"/>
              </a:rPr>
              <a:t>Mitotically active leiomyoma</a:t>
            </a:r>
          </a:p>
          <a:p>
            <a:r>
              <a:rPr lang="en-US" sz="4200" dirty="0">
                <a:latin typeface="Arial" pitchFamily="34" charset="0"/>
                <a:cs typeface="Arial" pitchFamily="34" charset="0"/>
              </a:rPr>
              <a:t>Hydropic leiomyoma</a:t>
            </a:r>
          </a:p>
          <a:p>
            <a:r>
              <a:rPr lang="en-US" sz="4200" dirty="0">
                <a:latin typeface="Arial" pitchFamily="34" charset="0"/>
                <a:cs typeface="Arial" pitchFamily="34" charset="0"/>
              </a:rPr>
              <a:t>Apoplectic leiomyoma</a:t>
            </a:r>
          </a:p>
          <a:p>
            <a:r>
              <a:rPr lang="en-US" sz="4200" dirty="0">
                <a:latin typeface="Arial" pitchFamily="34" charset="0"/>
                <a:cs typeface="Arial" pitchFamily="34" charset="0"/>
              </a:rPr>
              <a:t>Lipomatous leiomyoma (</a:t>
            </a:r>
            <a:r>
              <a:rPr lang="en-US" sz="4200" dirty="0" err="1">
                <a:latin typeface="Arial" pitchFamily="34" charset="0"/>
                <a:cs typeface="Arial" pitchFamily="34" charset="0"/>
              </a:rPr>
              <a:t>lipoleiomyoma</a:t>
            </a:r>
            <a:r>
              <a:rPr lang="en-US" sz="4200" dirty="0">
                <a:latin typeface="Arial" pitchFamily="34" charset="0"/>
                <a:cs typeface="Arial" pitchFamily="34" charset="0"/>
              </a:rPr>
              <a:t>)</a:t>
            </a:r>
          </a:p>
          <a:p>
            <a:r>
              <a:rPr lang="en-US" sz="4200" dirty="0">
                <a:latin typeface="Arial" pitchFamily="34" charset="0"/>
                <a:cs typeface="Arial" pitchFamily="34" charset="0"/>
              </a:rPr>
              <a:t>Epithelioid leiomyoma</a:t>
            </a:r>
          </a:p>
          <a:p>
            <a:r>
              <a:rPr lang="en-US" sz="4200" dirty="0">
                <a:latin typeface="Arial" pitchFamily="34" charset="0"/>
                <a:cs typeface="Arial" pitchFamily="34" charset="0"/>
              </a:rPr>
              <a:t>Myxoid leiomyoma</a:t>
            </a:r>
          </a:p>
          <a:p>
            <a:r>
              <a:rPr lang="en-US" sz="4200" dirty="0">
                <a:latin typeface="Arial" pitchFamily="34" charset="0"/>
                <a:cs typeface="Arial" pitchFamily="34" charset="0"/>
              </a:rPr>
              <a:t>Dissecting (</a:t>
            </a:r>
            <a:r>
              <a:rPr lang="en-US" sz="4200" dirty="0" err="1">
                <a:latin typeface="Arial" pitchFamily="34" charset="0"/>
                <a:cs typeface="Arial" pitchFamily="34" charset="0"/>
              </a:rPr>
              <a:t>cotyledenoid</a:t>
            </a:r>
            <a:r>
              <a:rPr lang="en-US" sz="4200" dirty="0">
                <a:latin typeface="Arial" pitchFamily="34" charset="0"/>
                <a:cs typeface="Arial" pitchFamily="34" charset="0"/>
              </a:rPr>
              <a:t>) leiomyoma</a:t>
            </a:r>
          </a:p>
          <a:p>
            <a:r>
              <a:rPr lang="en-US" sz="4200" dirty="0">
                <a:latin typeface="Arial" pitchFamily="34" charset="0"/>
                <a:cs typeface="Arial" pitchFamily="34" charset="0"/>
              </a:rPr>
              <a:t>Diffuse </a:t>
            </a:r>
            <a:r>
              <a:rPr lang="en-US" sz="4200" dirty="0" err="1">
                <a:latin typeface="Arial" pitchFamily="34" charset="0"/>
                <a:cs typeface="Arial" pitchFamily="34" charset="0"/>
              </a:rPr>
              <a:t>leiomyomatosis</a:t>
            </a:r>
            <a:endParaRPr lang="en-US" sz="4275" dirty="0">
              <a:latin typeface="Arial" pitchFamily="34" charset="0"/>
              <a:cs typeface="Arial" pitchFamily="34" charset="0"/>
            </a:endParaRPr>
          </a:p>
        </p:txBody>
      </p:sp>
    </p:spTree>
    <p:extLst>
      <p:ext uri="{BB962C8B-B14F-4D97-AF65-F5344CB8AC3E}">
        <p14:creationId xmlns:p14="http://schemas.microsoft.com/office/powerpoint/2010/main" val="362623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25"/>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latin typeface="Arial" pitchFamily="34" charset="0"/>
                <a:cs typeface="Arial" pitchFamily="34" charset="0"/>
              </a:rPr>
              <a:t>Leiomyoma Variants WHO 2020</a:t>
            </a:r>
            <a:endParaRPr lang="en-US" sz="4800" dirty="0">
              <a:latin typeface="Arial" pitchFamily="34" charset="0"/>
              <a:cs typeface="Arial" pitchFamily="34" charset="0"/>
            </a:endParaRPr>
          </a:p>
        </p:txBody>
      </p:sp>
      <p:sp>
        <p:nvSpPr>
          <p:cNvPr id="3" name="Content Placeholder 2"/>
          <p:cNvSpPr>
            <a:spLocks noGrp="1"/>
          </p:cNvSpPr>
          <p:nvPr>
            <p:ph idx="1"/>
          </p:nvPr>
        </p:nvSpPr>
        <p:spPr>
          <a:xfrm>
            <a:off x="3573380" y="2057400"/>
            <a:ext cx="10972800" cy="8229600"/>
          </a:xfrm>
          <a:no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000" dirty="0">
                <a:latin typeface="Arial" pitchFamily="34" charset="0"/>
                <a:cs typeface="Arial" pitchFamily="34" charset="0"/>
              </a:rPr>
              <a:t>Cellular leiomyoma</a:t>
            </a:r>
          </a:p>
          <a:p>
            <a:r>
              <a:rPr lang="en-US" sz="4000" dirty="0">
                <a:latin typeface="Arial" pitchFamily="34" charset="0"/>
                <a:cs typeface="Arial" pitchFamily="34" charset="0"/>
              </a:rPr>
              <a:t>Leiomyoma with bizarre nuclei</a:t>
            </a:r>
          </a:p>
          <a:p>
            <a:r>
              <a:rPr lang="en-US" sz="4000" dirty="0">
                <a:latin typeface="Arial" pitchFamily="34" charset="0"/>
                <a:cs typeface="Arial" pitchFamily="34" charset="0"/>
              </a:rPr>
              <a:t>Fumarate hydratase-deficient leiomyoma</a:t>
            </a:r>
          </a:p>
          <a:p>
            <a:r>
              <a:rPr lang="en-US" sz="4000" dirty="0">
                <a:latin typeface="Arial" pitchFamily="34" charset="0"/>
                <a:cs typeface="Arial" pitchFamily="34" charset="0"/>
              </a:rPr>
              <a:t>Mitotically active leiomyoma</a:t>
            </a:r>
          </a:p>
          <a:p>
            <a:r>
              <a:rPr lang="en-US" sz="4000" dirty="0">
                <a:latin typeface="Arial" pitchFamily="34" charset="0"/>
                <a:cs typeface="Arial" pitchFamily="34" charset="0"/>
              </a:rPr>
              <a:t>Hydropic leiomyoma</a:t>
            </a:r>
          </a:p>
          <a:p>
            <a:r>
              <a:rPr lang="en-US" sz="4000" dirty="0">
                <a:latin typeface="Arial" pitchFamily="34" charset="0"/>
                <a:cs typeface="Arial" pitchFamily="34" charset="0"/>
              </a:rPr>
              <a:t>Apoplectic leiomyoma</a:t>
            </a:r>
          </a:p>
          <a:p>
            <a:r>
              <a:rPr lang="en-US" sz="4000" dirty="0">
                <a:latin typeface="Arial" pitchFamily="34" charset="0"/>
                <a:cs typeface="Arial" pitchFamily="34" charset="0"/>
              </a:rPr>
              <a:t>Lipomatous leiomyoma (</a:t>
            </a:r>
            <a:r>
              <a:rPr lang="en-US" sz="4000" dirty="0" err="1">
                <a:latin typeface="Arial" pitchFamily="34" charset="0"/>
                <a:cs typeface="Arial" pitchFamily="34" charset="0"/>
              </a:rPr>
              <a:t>lipoleiomyoma</a:t>
            </a:r>
            <a:r>
              <a:rPr lang="en-US" sz="4000" dirty="0">
                <a:latin typeface="Arial" pitchFamily="34" charset="0"/>
                <a:cs typeface="Arial" pitchFamily="34" charset="0"/>
              </a:rPr>
              <a:t>)</a:t>
            </a:r>
          </a:p>
          <a:p>
            <a:r>
              <a:rPr lang="en-US" sz="4000" dirty="0">
                <a:latin typeface="Arial" pitchFamily="34" charset="0"/>
                <a:cs typeface="Arial" pitchFamily="34" charset="0"/>
              </a:rPr>
              <a:t>Epithelioid leiomyoma</a:t>
            </a:r>
          </a:p>
          <a:p>
            <a:r>
              <a:rPr lang="en-US" sz="4000" dirty="0">
                <a:latin typeface="Arial" pitchFamily="34" charset="0"/>
                <a:cs typeface="Arial" pitchFamily="34" charset="0"/>
              </a:rPr>
              <a:t>Myxoid leiomyoma</a:t>
            </a:r>
          </a:p>
          <a:p>
            <a:r>
              <a:rPr lang="en-US" sz="4000" dirty="0">
                <a:latin typeface="Arial" pitchFamily="34" charset="0"/>
                <a:cs typeface="Arial" pitchFamily="34" charset="0"/>
              </a:rPr>
              <a:t>Dissecting (</a:t>
            </a:r>
            <a:r>
              <a:rPr lang="en-US" sz="4000" dirty="0" err="1">
                <a:latin typeface="Arial" pitchFamily="34" charset="0"/>
                <a:cs typeface="Arial" pitchFamily="34" charset="0"/>
              </a:rPr>
              <a:t>cotyledenoid</a:t>
            </a:r>
            <a:r>
              <a:rPr lang="en-US" sz="4000" dirty="0">
                <a:latin typeface="Arial" pitchFamily="34" charset="0"/>
                <a:cs typeface="Arial" pitchFamily="34" charset="0"/>
              </a:rPr>
              <a:t>) leiomyoma</a:t>
            </a:r>
          </a:p>
          <a:p>
            <a:r>
              <a:rPr lang="en-US" sz="4000" dirty="0">
                <a:latin typeface="Arial" pitchFamily="34" charset="0"/>
                <a:cs typeface="Arial" pitchFamily="34" charset="0"/>
              </a:rPr>
              <a:t>Diffuse </a:t>
            </a:r>
            <a:r>
              <a:rPr lang="en-US" sz="4000" dirty="0" err="1">
                <a:latin typeface="Arial" pitchFamily="34" charset="0"/>
                <a:cs typeface="Arial" pitchFamily="34" charset="0"/>
              </a:rPr>
              <a:t>leiomyomatosis</a:t>
            </a:r>
            <a:endParaRPr lang="en-US" sz="4000" dirty="0">
              <a:latin typeface="Arial" pitchFamily="34" charset="0"/>
              <a:cs typeface="Arial" pitchFamily="34" charset="0"/>
            </a:endParaRPr>
          </a:p>
          <a:p>
            <a:endParaRPr lang="en-US" dirty="0">
              <a:latin typeface="Arial" pitchFamily="34" charset="0"/>
              <a:cs typeface="Arial" pitchFamily="34" charset="0"/>
            </a:endParaRPr>
          </a:p>
        </p:txBody>
      </p:sp>
      <p:sp>
        <p:nvSpPr>
          <p:cNvPr id="4" name="Rectangle 3"/>
          <p:cNvSpPr/>
          <p:nvPr/>
        </p:nvSpPr>
        <p:spPr>
          <a:xfrm>
            <a:off x="3573380" y="2707102"/>
            <a:ext cx="10972799" cy="739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4975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8288000" cy="1764770"/>
          </a:xfrm>
          <a:solidFill>
            <a:schemeClr val="accent3">
              <a:lumMod val="40000"/>
              <a:lumOff val="60000"/>
            </a:schemeClr>
          </a:solid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6000" dirty="0">
                <a:latin typeface="Arial"/>
                <a:cs typeface="Arial"/>
              </a:rPr>
              <a:t>Uterine Smooth Muscle Tumors with Atypical Nuclei</a:t>
            </a:r>
          </a:p>
        </p:txBody>
      </p:sp>
      <p:sp>
        <p:nvSpPr>
          <p:cNvPr id="3" name="Content Placeholder 2"/>
          <p:cNvSpPr>
            <a:spLocks noGrp="1"/>
          </p:cNvSpPr>
          <p:nvPr>
            <p:ph idx="1"/>
          </p:nvPr>
        </p:nvSpPr>
        <p:spPr>
          <a:xfrm>
            <a:off x="0" y="2671819"/>
            <a:ext cx="18288000" cy="6116582"/>
          </a:xfrm>
          <a:no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800" dirty="0">
                <a:latin typeface="Arial"/>
                <a:cs typeface="Arial"/>
              </a:rPr>
              <a:t>Leiomyosarcoma</a:t>
            </a:r>
          </a:p>
          <a:p>
            <a:r>
              <a:rPr lang="en-US" sz="4800" dirty="0">
                <a:latin typeface="Arial"/>
                <a:cs typeface="Arial"/>
              </a:rPr>
              <a:t>Smooth muscle tumor of uncertain malignant potential</a:t>
            </a:r>
          </a:p>
          <a:p>
            <a:r>
              <a:rPr lang="en-US" sz="4800" dirty="0">
                <a:latin typeface="Arial"/>
                <a:cs typeface="Arial"/>
              </a:rPr>
              <a:t>Leiomyoma with bizarre nuclei (atypical leiomyoma, symplastic leiomyoma, leiomyoma with symplastic change)</a:t>
            </a:r>
          </a:p>
          <a:p>
            <a:pPr lvl="1"/>
            <a:r>
              <a:rPr lang="en-US" dirty="0">
                <a:latin typeface="Arial"/>
                <a:cs typeface="Arial"/>
              </a:rPr>
              <a:t>“contain bizarre cells arranged in multifocal to diffuse distribution in a background of typical leiomyoma”</a:t>
            </a:r>
          </a:p>
          <a:p>
            <a:pPr lvl="1"/>
            <a:r>
              <a:rPr lang="en-US" dirty="0">
                <a:latin typeface="Arial"/>
                <a:cs typeface="Arial"/>
              </a:rPr>
              <a:t>“the bizarre cells may be mononucleated or multinucleated and may have eosinophilic or globular cytoplasm, smudged chromatin, and nuclear pseudo-inclusions”</a:t>
            </a:r>
          </a:p>
          <a:p>
            <a:pPr lvl="1"/>
            <a:r>
              <a:rPr lang="en-US" dirty="0">
                <a:latin typeface="Arial"/>
                <a:cs typeface="Arial"/>
              </a:rPr>
              <a:t>“mitotic activity is </a:t>
            </a:r>
            <a:r>
              <a:rPr lang="en-US" i="1" dirty="0">
                <a:latin typeface="Arial"/>
                <a:cs typeface="Arial"/>
              </a:rPr>
              <a:t>typically</a:t>
            </a:r>
            <a:r>
              <a:rPr lang="en-US" dirty="0">
                <a:latin typeface="Arial"/>
                <a:cs typeface="Arial"/>
              </a:rPr>
              <a:t> low (&lt;5 per 10 HPF) but karyorrhectic nuclei, which may mimic atypical mitotic figures, are not uncommon”</a:t>
            </a:r>
          </a:p>
        </p:txBody>
      </p:sp>
    </p:spTree>
    <p:extLst>
      <p:ext uri="{BB962C8B-B14F-4D97-AF65-F5344CB8AC3E}">
        <p14:creationId xmlns:p14="http://schemas.microsoft.com/office/powerpoint/2010/main" val="290834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2531814"/>
          </a:xfrm>
          <a:solidFill>
            <a:schemeClr val="accent3">
              <a:lumMod val="40000"/>
              <a:lumOff val="60000"/>
            </a:schemeClr>
          </a:solid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800" dirty="0">
                <a:solidFill>
                  <a:srgbClr val="000000"/>
                </a:solidFill>
                <a:latin typeface="Arial" pitchFamily="34" charset="0"/>
                <a:cs typeface="Arial" pitchFamily="34" charset="0"/>
              </a:rPr>
              <a:t>Bell, S. W., </a:t>
            </a:r>
            <a:r>
              <a:rPr lang="en-US" sz="4800" dirty="0" err="1">
                <a:solidFill>
                  <a:srgbClr val="000000"/>
                </a:solidFill>
                <a:latin typeface="Arial" pitchFamily="34" charset="0"/>
                <a:cs typeface="Arial" pitchFamily="34" charset="0"/>
              </a:rPr>
              <a:t>Kempson</a:t>
            </a:r>
            <a:r>
              <a:rPr lang="en-US" sz="4800" dirty="0">
                <a:solidFill>
                  <a:srgbClr val="000000"/>
                </a:solidFill>
                <a:latin typeface="Arial" pitchFamily="34" charset="0"/>
                <a:cs typeface="Arial" pitchFamily="34" charset="0"/>
              </a:rPr>
              <a:t> and Hendrickson. (1994). "Problematic uterine smooth muscle neoplasms: A clinicopathologic study of 213 cases" </a:t>
            </a:r>
            <a:r>
              <a:rPr lang="en-US" sz="4800" i="1" dirty="0">
                <a:solidFill>
                  <a:srgbClr val="000000"/>
                </a:solidFill>
                <a:latin typeface="Arial" pitchFamily="34" charset="0"/>
                <a:cs typeface="Arial" pitchFamily="34" charset="0"/>
              </a:rPr>
              <a:t>American Journal of Surgical Pathology 18: 535-558.</a:t>
            </a:r>
            <a:endParaRPr lang="en-US" sz="4800" dirty="0">
              <a:solidFill>
                <a:srgbClr val="000000"/>
              </a:solidFill>
              <a:latin typeface="Arial" pitchFamily="34" charset="0"/>
              <a:cs typeface="Arial" pitchFamily="34" charset="0"/>
            </a:endParaRPr>
          </a:p>
        </p:txBody>
      </p:sp>
      <p:sp>
        <p:nvSpPr>
          <p:cNvPr id="3" name="Content Placeholder 2"/>
          <p:cNvSpPr>
            <a:spLocks noGrp="1"/>
          </p:cNvSpPr>
          <p:nvPr>
            <p:ph idx="1"/>
          </p:nvPr>
        </p:nvSpPr>
        <p:spPr>
          <a:xfrm>
            <a:off x="1" y="2959769"/>
            <a:ext cx="18287999" cy="7327232"/>
          </a:xfrm>
          <a:solidFill>
            <a:srgbClr val="FFFFFF"/>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400" dirty="0"/>
              <a:t>I</a:t>
            </a:r>
            <a:r>
              <a:rPr lang="en-US" sz="4400" dirty="0">
                <a:latin typeface="Arial"/>
                <a:cs typeface="Arial"/>
              </a:rPr>
              <a:t>dentified 3 important features to evaluate in smooth muscle tumors</a:t>
            </a:r>
          </a:p>
          <a:p>
            <a:pPr lvl="1"/>
            <a:r>
              <a:rPr lang="en-US" sz="4400" dirty="0">
                <a:latin typeface="Arial"/>
                <a:cs typeface="Arial"/>
              </a:rPr>
              <a:t>Atypia (none-mild </a:t>
            </a:r>
            <a:r>
              <a:rPr lang="en-US" sz="4400" dirty="0" err="1">
                <a:latin typeface="Arial"/>
                <a:cs typeface="Arial"/>
              </a:rPr>
              <a:t>vs</a:t>
            </a:r>
            <a:r>
              <a:rPr lang="en-US" sz="4400" dirty="0">
                <a:latin typeface="Arial"/>
                <a:cs typeface="Arial"/>
              </a:rPr>
              <a:t> moderate-severe; focal </a:t>
            </a:r>
            <a:r>
              <a:rPr lang="en-US" sz="4400" dirty="0" err="1">
                <a:latin typeface="Arial"/>
                <a:cs typeface="Arial"/>
              </a:rPr>
              <a:t>vs</a:t>
            </a:r>
            <a:r>
              <a:rPr lang="en-US" sz="4400" dirty="0">
                <a:latin typeface="Arial"/>
                <a:cs typeface="Arial"/>
              </a:rPr>
              <a:t> diffuse)</a:t>
            </a:r>
          </a:p>
          <a:p>
            <a:pPr lvl="1"/>
            <a:r>
              <a:rPr lang="en-US" sz="4400" dirty="0">
                <a:latin typeface="Arial"/>
                <a:cs typeface="Arial"/>
              </a:rPr>
              <a:t>Mitotic count (mitotic figures/10 hpf) with a 10 mf/10 hpf cutoff</a:t>
            </a:r>
          </a:p>
          <a:p>
            <a:pPr lvl="1">
              <a:spcAft>
                <a:spcPts val="1500"/>
              </a:spcAft>
            </a:pPr>
            <a:r>
              <a:rPr lang="en-US" sz="4400" dirty="0">
                <a:latin typeface="Arial"/>
                <a:cs typeface="Arial"/>
              </a:rPr>
              <a:t>Necrosis (tumor cell necrosis </a:t>
            </a:r>
            <a:r>
              <a:rPr lang="en-US" sz="4400" dirty="0" err="1">
                <a:latin typeface="Arial"/>
                <a:cs typeface="Arial"/>
              </a:rPr>
              <a:t>vs</a:t>
            </a:r>
            <a:r>
              <a:rPr lang="en-US" sz="4400" dirty="0">
                <a:latin typeface="Arial"/>
                <a:cs typeface="Arial"/>
              </a:rPr>
              <a:t> hyaline/infarct like necrosis)</a:t>
            </a:r>
          </a:p>
          <a:p>
            <a:pPr lvl="1">
              <a:spcAft>
                <a:spcPts val="1500"/>
              </a:spcAft>
              <a:buNone/>
            </a:pPr>
            <a:endParaRPr lang="en-US" sz="4400" dirty="0">
              <a:latin typeface="Arial"/>
              <a:cs typeface="Arial"/>
            </a:endParaRPr>
          </a:p>
          <a:p>
            <a:r>
              <a:rPr lang="en-US" sz="4400" dirty="0">
                <a:latin typeface="Arial"/>
                <a:cs typeface="Arial"/>
              </a:rPr>
              <a:t>Atypical leiomyomas have significant atypia but no tumor cell necrosis and &lt; 10 mf/10 hpf</a:t>
            </a:r>
          </a:p>
          <a:p>
            <a:endParaRPr lang="en-US" dirty="0"/>
          </a:p>
        </p:txBody>
      </p:sp>
    </p:spTree>
    <p:extLst>
      <p:ext uri="{BB962C8B-B14F-4D97-AF65-F5344CB8AC3E}">
        <p14:creationId xmlns:p14="http://schemas.microsoft.com/office/powerpoint/2010/main" val="1126548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026">
            <a:extLst>
              <a:ext uri="{FF2B5EF4-FFF2-40B4-BE49-F238E27FC236}">
                <a16:creationId xmlns:a16="http://schemas.microsoft.com/office/drawing/2014/main" id="{695C037B-9C00-9AE8-7FF5-440DF283C021}"/>
              </a:ext>
            </a:extLst>
          </p:cNvPr>
          <p:cNvSpPr>
            <a:spLocks noGrp="1" noChangeArrowheads="1"/>
          </p:cNvSpPr>
          <p:nvPr>
            <p:ph type="title"/>
          </p:nvPr>
        </p:nvSpPr>
        <p:spPr>
          <a:xfrm>
            <a:off x="0" y="-13853"/>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Evaluation of Cytologic Atypia</a:t>
            </a:r>
          </a:p>
        </p:txBody>
      </p:sp>
      <p:sp>
        <p:nvSpPr>
          <p:cNvPr id="305155" name="Rectangle 1027">
            <a:extLst>
              <a:ext uri="{FF2B5EF4-FFF2-40B4-BE49-F238E27FC236}">
                <a16:creationId xmlns:a16="http://schemas.microsoft.com/office/drawing/2014/main" id="{B79B3D06-2F13-AA3D-9277-E62F22C704FE}"/>
              </a:ext>
            </a:extLst>
          </p:cNvPr>
          <p:cNvSpPr>
            <a:spLocks noGrp="1" noChangeArrowheads="1"/>
          </p:cNvSpPr>
          <p:nvPr>
            <p:ph type="body" sz="half" idx="1"/>
          </p:nvPr>
        </p:nvSpPr>
        <p:spPr>
          <a:xfrm>
            <a:off x="858984" y="2171700"/>
            <a:ext cx="8182626" cy="7886700"/>
          </a:xfrm>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nSpc>
                <a:spcPct val="150000"/>
              </a:lnSpc>
            </a:pPr>
            <a:r>
              <a:rPr lang="en-US" altLang="en-US" sz="4200" dirty="0"/>
              <a:t>“Significant” cytologic atypia notable at low power (10X)</a:t>
            </a:r>
          </a:p>
          <a:p>
            <a:pPr>
              <a:lnSpc>
                <a:spcPct val="150000"/>
              </a:lnSpc>
            </a:pPr>
            <a:r>
              <a:rPr lang="en-US" altLang="en-US" sz="4200" dirty="0"/>
              <a:t>Nuclear enlargement, coarse chromatin, </a:t>
            </a:r>
            <a:r>
              <a:rPr lang="en-US" altLang="en-US" sz="4200" dirty="0" err="1"/>
              <a:t>multilobation</a:t>
            </a:r>
            <a:r>
              <a:rPr lang="en-US" altLang="en-US" sz="4200" dirty="0"/>
              <a:t>, variation in nuclear shape, multinucleation</a:t>
            </a:r>
          </a:p>
        </p:txBody>
      </p:sp>
      <p:pic>
        <p:nvPicPr>
          <p:cNvPr id="305159" name="Picture 1031">
            <a:extLst>
              <a:ext uri="{FF2B5EF4-FFF2-40B4-BE49-F238E27FC236}">
                <a16:creationId xmlns:a16="http://schemas.microsoft.com/office/drawing/2014/main" id="{E69B362D-E3F4-3578-8321-05AFD27EE146}"/>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0524024" y="2209796"/>
            <a:ext cx="5791200" cy="77724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5160" name="Picture 1032">
            <a:extLst>
              <a:ext uri="{FF2B5EF4-FFF2-40B4-BE49-F238E27FC236}">
                <a16:creationId xmlns:a16="http://schemas.microsoft.com/office/drawing/2014/main" id="{70651552-1752-6747-EBE1-AC10A0A07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4792" y="2209796"/>
            <a:ext cx="3450432" cy="267890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5161" name="Line 1033">
            <a:extLst>
              <a:ext uri="{FF2B5EF4-FFF2-40B4-BE49-F238E27FC236}">
                <a16:creationId xmlns:a16="http://schemas.microsoft.com/office/drawing/2014/main" id="{B1DEBD97-5D29-5D46-3A05-69EA6DE8D303}"/>
              </a:ext>
            </a:extLst>
          </p:cNvPr>
          <p:cNvSpPr>
            <a:spLocks noChangeShapeType="1"/>
          </p:cNvSpPr>
          <p:nvPr/>
        </p:nvSpPr>
        <p:spPr bwMode="auto">
          <a:xfrm flipV="1">
            <a:off x="12557614" y="6438896"/>
            <a:ext cx="709613" cy="571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305162" name="Line 1034">
            <a:extLst>
              <a:ext uri="{FF2B5EF4-FFF2-40B4-BE49-F238E27FC236}">
                <a16:creationId xmlns:a16="http://schemas.microsoft.com/office/drawing/2014/main" id="{05BD6418-C8E5-7120-2940-AC2ECBBAC2F4}"/>
              </a:ext>
            </a:extLst>
          </p:cNvPr>
          <p:cNvSpPr>
            <a:spLocks noChangeShapeType="1"/>
          </p:cNvSpPr>
          <p:nvPr/>
        </p:nvSpPr>
        <p:spPr bwMode="auto">
          <a:xfrm>
            <a:off x="12557614" y="7010396"/>
            <a:ext cx="111680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305163" name="Rectangle 1035">
            <a:extLst>
              <a:ext uri="{FF2B5EF4-FFF2-40B4-BE49-F238E27FC236}">
                <a16:creationId xmlns:a16="http://schemas.microsoft.com/office/drawing/2014/main" id="{EDDD8C11-F856-C5A6-73A0-292973402243}"/>
              </a:ext>
            </a:extLst>
          </p:cNvPr>
          <p:cNvSpPr>
            <a:spLocks noChangeArrowheads="1"/>
          </p:cNvSpPr>
          <p:nvPr/>
        </p:nvSpPr>
        <p:spPr bwMode="auto">
          <a:xfrm>
            <a:off x="10512117" y="2209796"/>
            <a:ext cx="1257300" cy="571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75" b="1"/>
              <a:t>10X</a:t>
            </a:r>
          </a:p>
        </p:txBody>
      </p:sp>
    </p:spTree>
    <p:extLst>
      <p:ext uri="{BB962C8B-B14F-4D97-AF65-F5344CB8AC3E}">
        <p14:creationId xmlns:p14="http://schemas.microsoft.com/office/powerpoint/2010/main" val="3223324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026">
            <a:extLst>
              <a:ext uri="{FF2B5EF4-FFF2-40B4-BE49-F238E27FC236}">
                <a16:creationId xmlns:a16="http://schemas.microsoft.com/office/drawing/2014/main" id="{695C037B-9C00-9AE8-7FF5-440DF283C021}"/>
              </a:ext>
            </a:extLst>
          </p:cNvPr>
          <p:cNvSpPr>
            <a:spLocks noGrp="1" noChangeArrowheads="1"/>
          </p:cNvSpPr>
          <p:nvPr>
            <p:ph type="ctrTitle"/>
          </p:nvPr>
        </p:nvSpPr>
        <p:spPr>
          <a:xfrm>
            <a:off x="558800" y="420715"/>
            <a:ext cx="11665975" cy="1216131"/>
          </a:xfrm>
          <a:solidFill>
            <a:schemeClr val="accent6">
              <a:lumMod val="40000"/>
              <a:lumOff val="60000"/>
            </a:schemeClr>
          </a:solidFill>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Evaluation of Cytologic Atypia</a:t>
            </a:r>
          </a:p>
        </p:txBody>
      </p:sp>
      <p:sp>
        <p:nvSpPr>
          <p:cNvPr id="305155" name="Rectangle 1027">
            <a:extLst>
              <a:ext uri="{FF2B5EF4-FFF2-40B4-BE49-F238E27FC236}">
                <a16:creationId xmlns:a16="http://schemas.microsoft.com/office/drawing/2014/main" id="{B79B3D06-2F13-AA3D-9277-E62F22C704FE}"/>
              </a:ext>
            </a:extLst>
          </p:cNvPr>
          <p:cNvSpPr>
            <a:spLocks noGrp="1" noChangeArrowheads="1"/>
          </p:cNvSpPr>
          <p:nvPr>
            <p:ph type="body" sz="quarter" idx="10"/>
          </p:nvPr>
        </p:nvSpPr>
        <p:spPr>
          <a:xfrm>
            <a:off x="-101600" y="2336038"/>
            <a:ext cx="18389600" cy="6265491"/>
          </a:xfrm>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lnSpc>
                <a:spcPct val="150000"/>
              </a:lnSpc>
            </a:pPr>
            <a:r>
              <a:rPr lang="en-US" altLang="en-US" sz="4200" dirty="0"/>
              <a:t>“Significant” cytologic atypia notable at low power (10X)</a:t>
            </a:r>
          </a:p>
          <a:p>
            <a:pPr algn="ctr">
              <a:lnSpc>
                <a:spcPct val="150000"/>
              </a:lnSpc>
            </a:pPr>
            <a:endParaRPr lang="en-US" altLang="en-US" sz="4200" dirty="0"/>
          </a:p>
          <a:p>
            <a:pPr algn="ctr">
              <a:lnSpc>
                <a:spcPct val="150000"/>
              </a:lnSpc>
            </a:pPr>
            <a:r>
              <a:rPr lang="en-US" altLang="en-US" sz="4200" dirty="0"/>
              <a:t>Mild nuclear changes (usually first noted at high magnification), do not predict clinical or biologic behavior </a:t>
            </a:r>
            <a:endParaRPr lang="en-US" altLang="en-US" sz="9000" dirty="0"/>
          </a:p>
        </p:txBody>
      </p:sp>
      <p:sp>
        <p:nvSpPr>
          <p:cNvPr id="7" name="TextBox 6">
            <a:extLst>
              <a:ext uri="{FF2B5EF4-FFF2-40B4-BE49-F238E27FC236}">
                <a16:creationId xmlns:a16="http://schemas.microsoft.com/office/drawing/2014/main" id="{BC42197E-1B75-FAA9-B831-A7A14167F102}"/>
              </a:ext>
            </a:extLst>
          </p:cNvPr>
          <p:cNvSpPr txBox="1"/>
          <p:nvPr/>
        </p:nvSpPr>
        <p:spPr>
          <a:xfrm>
            <a:off x="11596254" y="8783783"/>
            <a:ext cx="5061029" cy="523220"/>
          </a:xfrm>
          <a:prstGeom prst="rect">
            <a:avLst/>
          </a:prstGeom>
          <a:no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2800" dirty="0"/>
              <a:t>Bell et al, </a:t>
            </a:r>
            <a:r>
              <a:rPr lang="en-US" sz="2800" dirty="0" err="1"/>
              <a:t>AJSP</a:t>
            </a:r>
            <a:r>
              <a:rPr lang="en-US" sz="2800" dirty="0"/>
              <a:t> 1994</a:t>
            </a:r>
          </a:p>
        </p:txBody>
      </p:sp>
    </p:spTree>
    <p:extLst>
      <p:ext uri="{BB962C8B-B14F-4D97-AF65-F5344CB8AC3E}">
        <p14:creationId xmlns:p14="http://schemas.microsoft.com/office/powerpoint/2010/main" val="938419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urple and white cell&#10;&#10;Description automatically generated">
            <a:extLst>
              <a:ext uri="{FF2B5EF4-FFF2-40B4-BE49-F238E27FC236}">
                <a16:creationId xmlns:a16="http://schemas.microsoft.com/office/drawing/2014/main" id="{A555166F-9A48-2B05-49A3-8E3AE6DF2353}"/>
              </a:ext>
            </a:extLst>
          </p:cNvPr>
          <p:cNvPicPr>
            <a:picLocks noChangeAspect="1"/>
          </p:cNvPicPr>
          <p:nvPr/>
        </p:nvPicPr>
        <p:blipFill>
          <a:blip r:embed="rId2"/>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1FFE4BCA-CF14-9E15-BF9C-C3C2EE24C296}"/>
              </a:ext>
            </a:extLst>
          </p:cNvPr>
          <p:cNvSpPr txBox="1"/>
          <p:nvPr/>
        </p:nvSpPr>
        <p:spPr>
          <a:xfrm>
            <a:off x="1" y="13856"/>
            <a:ext cx="18287999" cy="1015663"/>
          </a:xfrm>
          <a:prstGeom prst="rect">
            <a:avLst/>
          </a:prstGeom>
          <a:solidFill>
            <a:schemeClr val="bg1">
              <a:lumMod val="95000"/>
            </a:schemeClr>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Significant Cytologic Atypia at Low Power (10X)</a:t>
            </a:r>
          </a:p>
        </p:txBody>
      </p:sp>
    </p:spTree>
    <p:extLst>
      <p:ext uri="{BB962C8B-B14F-4D97-AF65-F5344CB8AC3E}">
        <p14:creationId xmlns:p14="http://schemas.microsoft.com/office/powerpoint/2010/main" val="250791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ell&#10;&#10;Description automatically generated">
            <a:extLst>
              <a:ext uri="{FF2B5EF4-FFF2-40B4-BE49-F238E27FC236}">
                <a16:creationId xmlns:a16="http://schemas.microsoft.com/office/drawing/2014/main" id="{F82E02E7-A260-AFFA-6D15-116DE8DD2470}"/>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D111EBE1-0C3E-BCF2-D6F3-A5708A978843}"/>
              </a:ext>
            </a:extLst>
          </p:cNvPr>
          <p:cNvSpPr txBox="1"/>
          <p:nvPr/>
        </p:nvSpPr>
        <p:spPr>
          <a:xfrm>
            <a:off x="-1" y="-9712"/>
            <a:ext cx="18287999" cy="1985159"/>
          </a:xfrm>
          <a:prstGeom prst="rect">
            <a:avLst/>
          </a:prstGeom>
          <a:solidFill>
            <a:schemeClr val="bg1">
              <a:lumMod val="95000"/>
            </a:schemeClr>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Nuclear enlargement, variation in nuclear shape and contours, coarse chromatin</a:t>
            </a:r>
          </a:p>
        </p:txBody>
      </p:sp>
    </p:spTree>
    <p:extLst>
      <p:ext uri="{BB962C8B-B14F-4D97-AF65-F5344CB8AC3E}">
        <p14:creationId xmlns:p14="http://schemas.microsoft.com/office/powerpoint/2010/main" val="1350148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purple cells&#10;&#10;Description automatically generated">
            <a:extLst>
              <a:ext uri="{FF2B5EF4-FFF2-40B4-BE49-F238E27FC236}">
                <a16:creationId xmlns:a16="http://schemas.microsoft.com/office/drawing/2014/main" id="{3CCDDB70-EA2C-601C-C245-5F8A36E7DB55}"/>
              </a:ext>
            </a:extLst>
          </p:cNvPr>
          <p:cNvPicPr>
            <a:picLocks noChangeAspect="1"/>
          </p:cNvPicPr>
          <p:nvPr/>
        </p:nvPicPr>
        <p:blipFill>
          <a:blip r:embed="rId2"/>
          <a:stretch>
            <a:fillRect/>
          </a:stretch>
        </p:blipFill>
        <p:spPr>
          <a:xfrm rot="10800000">
            <a:off x="0" y="0"/>
            <a:ext cx="18288000" cy="10287000"/>
          </a:xfrm>
          <a:prstGeom prst="rect">
            <a:avLst/>
          </a:prstGeom>
        </p:spPr>
      </p:pic>
      <p:sp>
        <p:nvSpPr>
          <p:cNvPr id="4" name="TextBox 3">
            <a:extLst>
              <a:ext uri="{FF2B5EF4-FFF2-40B4-BE49-F238E27FC236}">
                <a16:creationId xmlns:a16="http://schemas.microsoft.com/office/drawing/2014/main" id="{E89C261C-84F0-CECC-2162-7FBAE310290F}"/>
              </a:ext>
            </a:extLst>
          </p:cNvPr>
          <p:cNvSpPr txBox="1"/>
          <p:nvPr/>
        </p:nvSpPr>
        <p:spPr>
          <a:xfrm>
            <a:off x="1" y="-2"/>
            <a:ext cx="1828799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err="1"/>
              <a:t>Multilobation</a:t>
            </a:r>
            <a:r>
              <a:rPr lang="en-US" sz="6000" dirty="0"/>
              <a:t>, multinucleation</a:t>
            </a:r>
          </a:p>
        </p:txBody>
      </p:sp>
    </p:spTree>
    <p:extLst>
      <p:ext uri="{BB962C8B-B14F-4D97-AF65-F5344CB8AC3E}">
        <p14:creationId xmlns:p14="http://schemas.microsoft.com/office/powerpoint/2010/main" val="1420781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0325" y="525593"/>
            <a:ext cx="16287350" cy="1216131"/>
          </a:xfrm>
        </p:spPr>
        <p:txBody>
          <a:bodyPr/>
          <a:lstStyle/>
          <a:p>
            <a:r>
              <a:rPr lang="pt-BR" dirty="0"/>
              <a:t>Declaração de Conflito de Interesse</a:t>
            </a:r>
          </a:p>
        </p:txBody>
      </p:sp>
      <p:sp>
        <p:nvSpPr>
          <p:cNvPr id="3" name="Espaço Reservado para Texto 2"/>
          <p:cNvSpPr>
            <a:spLocks noGrp="1"/>
          </p:cNvSpPr>
          <p:nvPr>
            <p:ph type="body" sz="quarter" idx="10"/>
          </p:nvPr>
        </p:nvSpPr>
        <p:spPr>
          <a:xfrm>
            <a:off x="1000125" y="3113323"/>
            <a:ext cx="16287750" cy="4926269"/>
          </a:xfrm>
        </p:spPr>
        <p:txBody>
          <a:bodyPr/>
          <a:lstStyle/>
          <a:p>
            <a:r>
              <a:rPr lang="pt-BR" dirty="0"/>
              <a:t>Dr Nucci afirma ter / não ter conflito</a:t>
            </a:r>
            <a:br>
              <a:rPr lang="pt-BR" dirty="0"/>
            </a:br>
            <a:r>
              <a:rPr lang="pt-BR" dirty="0"/>
              <a:t> de interesse a declarar</a:t>
            </a:r>
          </a:p>
          <a:p>
            <a:pPr>
              <a:lnSpc>
                <a:spcPts val="4000"/>
              </a:lnSpc>
            </a:pPr>
            <a:r>
              <a:rPr lang="pt-BR" sz="3000" dirty="0"/>
              <a:t>Em caso afirmativo, especificar: associação financeira relevante</a:t>
            </a:r>
            <a:br>
              <a:rPr lang="pt-BR" sz="3000" dirty="0"/>
            </a:br>
            <a:r>
              <a:rPr lang="pt-BR" sz="3000" dirty="0"/>
              <a:t>nos últimos 12 meses e que esteja relacionada ao conteúdo da</a:t>
            </a:r>
            <a:br>
              <a:rPr lang="pt-BR" sz="3000" dirty="0"/>
            </a:br>
            <a:r>
              <a:rPr lang="pt-BR" sz="3000" dirty="0"/>
              <a:t>atividade científica</a:t>
            </a:r>
          </a:p>
          <a:p>
            <a:pPr>
              <a:lnSpc>
                <a:spcPts val="4000"/>
              </a:lnSpc>
            </a:pPr>
            <a:endParaRPr lang="pt-BR" sz="3000" dirty="0"/>
          </a:p>
          <a:p>
            <a:pPr>
              <a:lnSpc>
                <a:spcPts val="4000"/>
              </a:lnSpc>
            </a:pPr>
            <a:r>
              <a:rPr lang="pt-BR" sz="2600"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249011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4" name="Picture 4">
            <a:extLst>
              <a:ext uri="{FF2B5EF4-FFF2-40B4-BE49-F238E27FC236}">
                <a16:creationId xmlns:a16="http://schemas.microsoft.com/office/drawing/2014/main" id="{EF1A7E58-B68B-EB74-AEF2-6178D274C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4009" y="0"/>
            <a:ext cx="6908006" cy="1028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8565" name="Picture 5">
            <a:extLst>
              <a:ext uri="{FF2B5EF4-FFF2-40B4-BE49-F238E27FC236}">
                <a16:creationId xmlns:a16="http://schemas.microsoft.com/office/drawing/2014/main" id="{8F557C28-9C1C-8A1B-325F-E6252F744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007" y="0"/>
            <a:ext cx="6807993" cy="1028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8566" name="Rectangle 6">
            <a:extLst>
              <a:ext uri="{FF2B5EF4-FFF2-40B4-BE49-F238E27FC236}">
                <a16:creationId xmlns:a16="http://schemas.microsoft.com/office/drawing/2014/main" id="{1BC2E262-7939-3630-401F-050D2199DC7B}"/>
              </a:ext>
            </a:extLst>
          </p:cNvPr>
          <p:cNvSpPr>
            <a:spLocks noChangeArrowheads="1"/>
          </p:cNvSpPr>
          <p:nvPr/>
        </p:nvSpPr>
        <p:spPr bwMode="auto">
          <a:xfrm>
            <a:off x="6172200" y="0"/>
            <a:ext cx="60579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Nuclear Enlargement</a:t>
            </a:r>
          </a:p>
        </p:txBody>
      </p:sp>
      <p:sp>
        <p:nvSpPr>
          <p:cNvPr id="578567" name="Rectangle 7">
            <a:extLst>
              <a:ext uri="{FF2B5EF4-FFF2-40B4-BE49-F238E27FC236}">
                <a16:creationId xmlns:a16="http://schemas.microsoft.com/office/drawing/2014/main" id="{7D93E42A-C2A2-EAF2-1295-C34A47C60799}"/>
              </a:ext>
            </a:extLst>
          </p:cNvPr>
          <p:cNvSpPr>
            <a:spLocks noChangeArrowheads="1"/>
          </p:cNvSpPr>
          <p:nvPr/>
        </p:nvSpPr>
        <p:spPr bwMode="auto">
          <a:xfrm>
            <a:off x="14630400" y="0"/>
            <a:ext cx="14859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LMS</a:t>
            </a:r>
          </a:p>
        </p:txBody>
      </p:sp>
      <p:sp>
        <p:nvSpPr>
          <p:cNvPr id="578569" name="Rectangle 9">
            <a:extLst>
              <a:ext uri="{FF2B5EF4-FFF2-40B4-BE49-F238E27FC236}">
                <a16:creationId xmlns:a16="http://schemas.microsoft.com/office/drawing/2014/main" id="{640491DC-A6D7-66BC-BC66-31AE910A352C}"/>
              </a:ext>
            </a:extLst>
          </p:cNvPr>
          <p:cNvSpPr>
            <a:spLocks noChangeArrowheads="1"/>
          </p:cNvSpPr>
          <p:nvPr/>
        </p:nvSpPr>
        <p:spPr bwMode="auto">
          <a:xfrm>
            <a:off x="2286000" y="0"/>
            <a:ext cx="14859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MYO</a:t>
            </a:r>
          </a:p>
        </p:txBody>
      </p:sp>
    </p:spTree>
    <p:extLst>
      <p:ext uri="{BB962C8B-B14F-4D97-AF65-F5344CB8AC3E}">
        <p14:creationId xmlns:p14="http://schemas.microsoft.com/office/powerpoint/2010/main" val="857220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1" name="Picture 3">
            <a:extLst>
              <a:ext uri="{FF2B5EF4-FFF2-40B4-BE49-F238E27FC236}">
                <a16:creationId xmlns:a16="http://schemas.microsoft.com/office/drawing/2014/main" id="{3BE65799-BCF2-838A-8BA4-4A98EE858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0"/>
            <a:ext cx="6807995" cy="1028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0614" name="Rectangle 6">
            <a:extLst>
              <a:ext uri="{FF2B5EF4-FFF2-40B4-BE49-F238E27FC236}">
                <a16:creationId xmlns:a16="http://schemas.microsoft.com/office/drawing/2014/main" id="{A3BD9925-A155-39B9-3522-356D1D89A0B8}"/>
              </a:ext>
            </a:extLst>
          </p:cNvPr>
          <p:cNvSpPr>
            <a:spLocks noChangeArrowheads="1"/>
          </p:cNvSpPr>
          <p:nvPr/>
        </p:nvSpPr>
        <p:spPr bwMode="auto">
          <a:xfrm>
            <a:off x="2286000" y="0"/>
            <a:ext cx="1714500" cy="800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MYO</a:t>
            </a:r>
          </a:p>
        </p:txBody>
      </p:sp>
      <p:pic>
        <p:nvPicPr>
          <p:cNvPr id="580615" name="Picture 7">
            <a:extLst>
              <a:ext uri="{FF2B5EF4-FFF2-40B4-BE49-F238E27FC236}">
                <a16:creationId xmlns:a16="http://schemas.microsoft.com/office/drawing/2014/main" id="{49AC607C-19BC-3CCB-50BD-6769EB8A5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297" y="0"/>
            <a:ext cx="6908006" cy="1028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0616" name="Rectangle 8">
            <a:extLst>
              <a:ext uri="{FF2B5EF4-FFF2-40B4-BE49-F238E27FC236}">
                <a16:creationId xmlns:a16="http://schemas.microsoft.com/office/drawing/2014/main" id="{E4581315-7083-E21F-3F2D-C9341810CDF2}"/>
              </a:ext>
            </a:extLst>
          </p:cNvPr>
          <p:cNvSpPr>
            <a:spLocks noChangeArrowheads="1"/>
          </p:cNvSpPr>
          <p:nvPr/>
        </p:nvSpPr>
        <p:spPr bwMode="auto">
          <a:xfrm>
            <a:off x="6743700" y="0"/>
            <a:ext cx="48006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Coarse chromatin</a:t>
            </a:r>
          </a:p>
        </p:txBody>
      </p:sp>
      <p:sp>
        <p:nvSpPr>
          <p:cNvPr id="580618" name="Rectangle 10">
            <a:extLst>
              <a:ext uri="{FF2B5EF4-FFF2-40B4-BE49-F238E27FC236}">
                <a16:creationId xmlns:a16="http://schemas.microsoft.com/office/drawing/2014/main" id="{259F2619-5702-DE6F-70DB-7A29A0FC47F8}"/>
              </a:ext>
            </a:extLst>
          </p:cNvPr>
          <p:cNvSpPr>
            <a:spLocks noChangeArrowheads="1"/>
          </p:cNvSpPr>
          <p:nvPr/>
        </p:nvSpPr>
        <p:spPr bwMode="auto">
          <a:xfrm>
            <a:off x="14516100" y="0"/>
            <a:ext cx="1600200" cy="800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LMS</a:t>
            </a:r>
          </a:p>
        </p:txBody>
      </p:sp>
    </p:spTree>
    <p:extLst>
      <p:ext uri="{BB962C8B-B14F-4D97-AF65-F5344CB8AC3E}">
        <p14:creationId xmlns:p14="http://schemas.microsoft.com/office/powerpoint/2010/main" val="106505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10;&#10;Description automatically generated">
            <a:extLst>
              <a:ext uri="{FF2B5EF4-FFF2-40B4-BE49-F238E27FC236}">
                <a16:creationId xmlns:a16="http://schemas.microsoft.com/office/drawing/2014/main" id="{EF4ECC50-4BA4-22E2-F18A-1B69D1C90D7E}"/>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456626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a:extLst>
              <a:ext uri="{FF2B5EF4-FFF2-40B4-BE49-F238E27FC236}">
                <a16:creationId xmlns:a16="http://schemas.microsoft.com/office/drawing/2014/main" id="{CE47C8C1-53C5-7C6B-8AC5-D57FFB513530}"/>
              </a:ext>
            </a:extLst>
          </p:cNvPr>
          <p:cNvSpPr>
            <a:spLocks noGrp="1" noChangeArrowheads="1"/>
          </p:cNvSpPr>
          <p:nvPr>
            <p:ph type="title"/>
          </p:nvPr>
        </p:nvSpPr>
        <p:spPr>
          <a:xfrm>
            <a:off x="914400" y="411959"/>
            <a:ext cx="16459200" cy="1714500"/>
          </a:xfrm>
        </p:spPr>
        <p:txBody>
          <a:bodyPr anchor="ct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Distribution of Cytologic Atypia</a:t>
            </a:r>
          </a:p>
        </p:txBody>
      </p:sp>
      <p:graphicFrame>
        <p:nvGraphicFramePr>
          <p:cNvPr id="712709" name="Rectangle 3">
            <a:extLst>
              <a:ext uri="{FF2B5EF4-FFF2-40B4-BE49-F238E27FC236}">
                <a16:creationId xmlns:a16="http://schemas.microsoft.com/office/drawing/2014/main" id="{1E7D5B97-FD45-68CF-0DAA-3147FE026E68}"/>
              </a:ext>
            </a:extLst>
          </p:cNvPr>
          <p:cNvGraphicFramePr/>
          <p:nvPr/>
        </p:nvGraphicFramePr>
        <p:xfrm>
          <a:off x="914400" y="2400308"/>
          <a:ext cx="16459200" cy="678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975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8321223-6B2E-EC1D-4DA3-5407B79C92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80" b="16920"/>
          <a:stretch/>
        </p:blipFill>
        <p:spPr bwMode="auto">
          <a:xfrm>
            <a:off x="30" y="15"/>
            <a:ext cx="18287970" cy="10286985"/>
          </a:xfrm>
          <a:prstGeom prst="rect">
            <a:avLst/>
          </a:prstGeom>
          <a:solidFill>
            <a:srgbClr val="FFFFFF"/>
          </a:solidFill>
        </p:spPr>
      </p:pic>
      <p:sp>
        <p:nvSpPr>
          <p:cNvPr id="3" name="TextBox 2">
            <a:extLst>
              <a:ext uri="{FF2B5EF4-FFF2-40B4-BE49-F238E27FC236}">
                <a16:creationId xmlns:a16="http://schemas.microsoft.com/office/drawing/2014/main" id="{8BA86594-6C6F-8625-1246-9C6AA93ABD74}"/>
              </a:ext>
            </a:extLst>
          </p:cNvPr>
          <p:cNvSpPr txBox="1"/>
          <p:nvPr/>
        </p:nvSpPr>
        <p:spPr>
          <a:xfrm>
            <a:off x="1" y="1499"/>
            <a:ext cx="1828796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Diffuse Atypia (10X)</a:t>
            </a:r>
          </a:p>
        </p:txBody>
      </p:sp>
    </p:spTree>
    <p:extLst>
      <p:ext uri="{BB962C8B-B14F-4D97-AF65-F5344CB8AC3E}">
        <p14:creationId xmlns:p14="http://schemas.microsoft.com/office/powerpoint/2010/main" val="2756454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4BDEB94-04B0-17D0-E01D-86FCBB7E13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73" b="1327"/>
          <a:stretch/>
        </p:blipFill>
        <p:spPr bwMode="auto">
          <a:xfrm>
            <a:off x="30" y="15"/>
            <a:ext cx="18287970" cy="10286985"/>
          </a:xfrm>
          <a:prstGeom prst="rect">
            <a:avLst/>
          </a:prstGeom>
          <a:solidFill>
            <a:srgbClr val="FFFFFF"/>
          </a:solidFill>
        </p:spPr>
      </p:pic>
      <p:sp>
        <p:nvSpPr>
          <p:cNvPr id="5" name="TextBox 4">
            <a:extLst>
              <a:ext uri="{FF2B5EF4-FFF2-40B4-BE49-F238E27FC236}">
                <a16:creationId xmlns:a16="http://schemas.microsoft.com/office/drawing/2014/main" id="{C5313C6B-837B-8BDE-2CC0-4F13EBB74660}"/>
              </a:ext>
            </a:extLst>
          </p:cNvPr>
          <p:cNvSpPr txBox="1"/>
          <p:nvPr/>
        </p:nvSpPr>
        <p:spPr>
          <a:xfrm>
            <a:off x="1" y="-3959"/>
            <a:ext cx="1828796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Multifocal Atypia – Zonal (10X)</a:t>
            </a:r>
          </a:p>
        </p:txBody>
      </p:sp>
    </p:spTree>
    <p:extLst>
      <p:ext uri="{BB962C8B-B14F-4D97-AF65-F5344CB8AC3E}">
        <p14:creationId xmlns:p14="http://schemas.microsoft.com/office/powerpoint/2010/main" val="3929530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3" name="Picture 5">
            <a:extLst>
              <a:ext uri="{FF2B5EF4-FFF2-40B4-BE49-F238E27FC236}">
                <a16:creationId xmlns:a16="http://schemas.microsoft.com/office/drawing/2014/main" id="{F87F5E62-4800-C186-A4A8-EE55FC43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718854" name="Rectangle 6">
            <a:extLst>
              <a:ext uri="{FF2B5EF4-FFF2-40B4-BE49-F238E27FC236}">
                <a16:creationId xmlns:a16="http://schemas.microsoft.com/office/drawing/2014/main" id="{685DB02F-FB72-E3A0-43C1-95D44C53D40E}"/>
              </a:ext>
            </a:extLst>
          </p:cNvPr>
          <p:cNvSpPr>
            <a:spLocks noChangeArrowheads="1"/>
          </p:cNvSpPr>
          <p:nvPr/>
        </p:nvSpPr>
        <p:spPr bwMode="auto">
          <a:xfrm>
            <a:off x="0" y="0"/>
            <a:ext cx="18288000" cy="104502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6000" dirty="0"/>
              <a:t>Multifocal Atypia – Dispersed (10X)</a:t>
            </a:r>
          </a:p>
        </p:txBody>
      </p:sp>
      <p:sp>
        <p:nvSpPr>
          <p:cNvPr id="718856" name="Line 8">
            <a:extLst>
              <a:ext uri="{FF2B5EF4-FFF2-40B4-BE49-F238E27FC236}">
                <a16:creationId xmlns:a16="http://schemas.microsoft.com/office/drawing/2014/main" id="{3F846B06-FE1D-C64A-5F94-728B4E8F66AC}"/>
              </a:ext>
            </a:extLst>
          </p:cNvPr>
          <p:cNvSpPr>
            <a:spLocks noChangeShapeType="1"/>
          </p:cNvSpPr>
          <p:nvPr/>
        </p:nvSpPr>
        <p:spPr bwMode="auto">
          <a:xfrm flipV="1">
            <a:off x="13022036" y="5919107"/>
            <a:ext cx="1028700" cy="571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718857" name="Line 9">
            <a:extLst>
              <a:ext uri="{FF2B5EF4-FFF2-40B4-BE49-F238E27FC236}">
                <a16:creationId xmlns:a16="http://schemas.microsoft.com/office/drawing/2014/main" id="{795610BC-F787-3AE5-D661-C84E01E29C31}"/>
              </a:ext>
            </a:extLst>
          </p:cNvPr>
          <p:cNvSpPr>
            <a:spLocks noChangeShapeType="1"/>
          </p:cNvSpPr>
          <p:nvPr/>
        </p:nvSpPr>
        <p:spPr bwMode="auto">
          <a:xfrm flipV="1">
            <a:off x="7886700" y="5143500"/>
            <a:ext cx="1028700" cy="571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718858" name="Line 10">
            <a:extLst>
              <a:ext uri="{FF2B5EF4-FFF2-40B4-BE49-F238E27FC236}">
                <a16:creationId xmlns:a16="http://schemas.microsoft.com/office/drawing/2014/main" id="{06514132-7412-35E1-FA6F-EFCE6AC00747}"/>
              </a:ext>
            </a:extLst>
          </p:cNvPr>
          <p:cNvSpPr>
            <a:spLocks noChangeShapeType="1"/>
          </p:cNvSpPr>
          <p:nvPr/>
        </p:nvSpPr>
        <p:spPr bwMode="auto">
          <a:xfrm flipV="1">
            <a:off x="7968344" y="8270421"/>
            <a:ext cx="1028700" cy="571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Tree>
    <p:extLst>
      <p:ext uri="{BB962C8B-B14F-4D97-AF65-F5344CB8AC3E}">
        <p14:creationId xmlns:p14="http://schemas.microsoft.com/office/powerpoint/2010/main" val="3020417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G03-58683 10x.jpg"/>
          <p:cNvPicPr>
            <a:picLocks noGrp="1" noChangeAspect="1"/>
          </p:cNvPicPr>
          <p:nvPr isPhoto="1"/>
        </p:nvPicPr>
        <p:blipFill>
          <a:blip r:embed="rId3">
            <a:lum bright="10000" contrast="12000"/>
          </a:blip>
          <a:srcRect/>
          <a:stretch>
            <a:fillRect/>
          </a:stretch>
        </p:blipFill>
        <p:spPr bwMode="auto">
          <a:xfrm>
            <a:off x="9145590" y="0"/>
            <a:ext cx="9142410" cy="5142606"/>
          </a:xfrm>
          <a:prstGeom prst="rect">
            <a:avLst/>
          </a:prstGeom>
          <a:noFill/>
          <a:ln w="9525">
            <a:noFill/>
            <a:miter lim="800000"/>
            <a:headEnd/>
            <a:tailEnd/>
          </a:ln>
        </p:spPr>
      </p:pic>
      <p:pic>
        <p:nvPicPr>
          <p:cNvPr id="6" name="Picture 2" descr="LMSnecrosislowpower"/>
          <p:cNvPicPr>
            <a:picLocks noChangeAspect="1" noChangeArrowheads="1"/>
          </p:cNvPicPr>
          <p:nvPr/>
        </p:nvPicPr>
        <p:blipFill>
          <a:blip r:embed="rId4"/>
          <a:srcRect/>
          <a:stretch>
            <a:fillRect/>
          </a:stretch>
        </p:blipFill>
        <p:spPr bwMode="auto">
          <a:xfrm rot="5400000">
            <a:off x="529477" y="-506832"/>
            <a:ext cx="8109284" cy="9122943"/>
          </a:xfrm>
          <a:prstGeom prst="rect">
            <a:avLst/>
          </a:prstGeom>
          <a:noFill/>
          <a:ln w="9525">
            <a:noFill/>
            <a:miter lim="800000"/>
            <a:headEnd/>
            <a:tailEnd/>
          </a:ln>
        </p:spPr>
      </p:pic>
      <p:pic>
        <p:nvPicPr>
          <p:cNvPr id="4" name="Picture 1" descr="Picture3.jpg"/>
          <p:cNvPicPr>
            <a:picLocks noGrp="1" noChangeAspect="1"/>
          </p:cNvPicPr>
          <p:nvPr isPhoto="1"/>
        </p:nvPicPr>
        <p:blipFill>
          <a:blip r:embed="rId5">
            <a:lum bright="8000" contrast="12000"/>
          </a:blip>
          <a:srcRect/>
          <a:stretch>
            <a:fillRect/>
          </a:stretch>
        </p:blipFill>
        <p:spPr bwMode="auto">
          <a:xfrm>
            <a:off x="3179" y="5142607"/>
            <a:ext cx="9140823" cy="5144393"/>
          </a:xfrm>
          <a:prstGeom prst="rect">
            <a:avLst/>
          </a:prstGeom>
          <a:noFill/>
          <a:ln w="9525">
            <a:noFill/>
            <a:miter lim="800000"/>
            <a:headEnd/>
            <a:tailEnd/>
          </a:ln>
        </p:spPr>
      </p:pic>
      <p:sp>
        <p:nvSpPr>
          <p:cNvPr id="7" name="TextBox 6"/>
          <p:cNvSpPr txBox="1"/>
          <p:nvPr/>
        </p:nvSpPr>
        <p:spPr>
          <a:xfrm>
            <a:off x="9145590" y="6311114"/>
            <a:ext cx="9144000" cy="2769989"/>
          </a:xfrm>
          <a:prstGeom prst="rect">
            <a:avLst/>
          </a:prstGeom>
          <a:no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Bell et al: Generally easy to differentiate hyaline necrosis from tumor cell necrosis</a:t>
            </a:r>
          </a:p>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DD809417-C02D-CFEA-BF8F-BD090FA9822A}"/>
              </a:ext>
            </a:extLst>
          </p:cNvPr>
          <p:cNvSpPr/>
          <p:nvPr/>
        </p:nvSpPr>
        <p:spPr>
          <a:xfrm>
            <a:off x="9144000" y="5142606"/>
            <a:ext cx="7728857" cy="116850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265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951" b="902"/>
          <a:stretch/>
        </p:blipFill>
        <p:spPr bwMode="auto">
          <a:xfrm>
            <a:off x="914402" y="342902"/>
            <a:ext cx="16453427" cy="64433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0" y="7132410"/>
            <a:ext cx="18288000" cy="2354490"/>
          </a:xfrm>
          <a:prstGeom prst="rect">
            <a:avLst/>
          </a:prstGeom>
          <a:solidFill>
            <a:srgbClr val="DBEEF4"/>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a:ea typeface="+mn-ea"/>
                <a:cs typeface="Arial"/>
              </a:rPr>
              <a:t>Full agreement in 35%</a:t>
            </a:r>
          </a:p>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a:ea typeface="+mn-ea"/>
                <a:cs typeface="Arial"/>
              </a:rPr>
              <a:t>Partial agreement (4 or 5) in 47%</a:t>
            </a:r>
          </a:p>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a:ea typeface="+mn-ea"/>
                <a:cs typeface="Arial"/>
              </a:rPr>
              <a:t>No agreement in 18%</a:t>
            </a:r>
          </a:p>
        </p:txBody>
      </p:sp>
    </p:spTree>
    <p:extLst>
      <p:ext uri="{BB962C8B-B14F-4D97-AF65-F5344CB8AC3E}">
        <p14:creationId xmlns:p14="http://schemas.microsoft.com/office/powerpoint/2010/main" val="52634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a:extLst>
              <a:ext uri="{FF2B5EF4-FFF2-40B4-BE49-F238E27FC236}">
                <a16:creationId xmlns:a16="http://schemas.microsoft.com/office/drawing/2014/main" id="{704178F3-7986-BADD-4897-E0A7F1D3741B}"/>
              </a:ext>
            </a:extLst>
          </p:cNvPr>
          <p:cNvSpPr>
            <a:spLocks noGrp="1" noChangeArrowheads="1"/>
          </p:cNvSpPr>
          <p:nvPr>
            <p:ph type="title"/>
          </p:nvPr>
        </p:nvSpPr>
        <p:spPr>
          <a:xfrm>
            <a:off x="0" y="0"/>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Evaluation of Necrosis</a:t>
            </a:r>
          </a:p>
        </p:txBody>
      </p:sp>
      <p:sp>
        <p:nvSpPr>
          <p:cNvPr id="588803" name="Rectangle 3">
            <a:extLst>
              <a:ext uri="{FF2B5EF4-FFF2-40B4-BE49-F238E27FC236}">
                <a16:creationId xmlns:a16="http://schemas.microsoft.com/office/drawing/2014/main" id="{08BA7409-7C19-4EA4-949A-6B54E73D2A32}"/>
              </a:ext>
            </a:extLst>
          </p:cNvPr>
          <p:cNvSpPr>
            <a:spLocks noGrp="1" noChangeArrowheads="1"/>
          </p:cNvSpPr>
          <p:nvPr>
            <p:ph type="body" idx="1"/>
          </p:nvPr>
        </p:nvSpPr>
        <p:spPr>
          <a:xfrm>
            <a:off x="-58057" y="2660071"/>
            <a:ext cx="18346057" cy="7162802"/>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lnSpc>
                <a:spcPct val="150000"/>
              </a:lnSpc>
            </a:pPr>
            <a:r>
              <a:rPr lang="en-US" altLang="en-US" sz="4800" dirty="0"/>
              <a:t>Multifocal</a:t>
            </a:r>
          </a:p>
          <a:p>
            <a:pPr algn="ctr">
              <a:lnSpc>
                <a:spcPct val="150000"/>
              </a:lnSpc>
            </a:pPr>
            <a:r>
              <a:rPr lang="en-US" altLang="en-US" sz="4800" dirty="0"/>
              <a:t>“Geographic” appearance with angulated outline</a:t>
            </a:r>
          </a:p>
          <a:p>
            <a:pPr algn="ctr">
              <a:lnSpc>
                <a:spcPct val="150000"/>
              </a:lnSpc>
            </a:pPr>
            <a:r>
              <a:rPr lang="en-US" altLang="en-US" sz="4800" dirty="0"/>
              <a:t>Sharp transition (&lt; 5 cells)</a:t>
            </a:r>
          </a:p>
          <a:p>
            <a:pPr algn="ctr">
              <a:lnSpc>
                <a:spcPct val="150000"/>
              </a:lnSpc>
            </a:pPr>
            <a:r>
              <a:rPr lang="en-US" altLang="en-US" sz="4800" dirty="0"/>
              <a:t>Atypical “ghost” cells</a:t>
            </a:r>
          </a:p>
        </p:txBody>
      </p:sp>
    </p:spTree>
    <p:extLst>
      <p:ext uri="{BB962C8B-B14F-4D97-AF65-F5344CB8AC3E}">
        <p14:creationId xmlns:p14="http://schemas.microsoft.com/office/powerpoint/2010/main" val="300636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2104372" y="2818151"/>
            <a:ext cx="14179463" cy="6538791"/>
          </a:xfrm>
        </p:spPr>
        <p:txBody>
          <a:bodyPr/>
          <a:lstStyle/>
          <a:p>
            <a:r>
              <a:rPr lang="en-US" dirty="0"/>
              <a:t>Dr. Nucci declares he/she has no </a:t>
            </a:r>
            <a:br>
              <a:rPr lang="en-US" dirty="0"/>
            </a:br>
            <a:r>
              <a:rPr lang="en-US" dirty="0"/>
              <a:t>conflict(s) of interest to disclose </a:t>
            </a:r>
          </a:p>
          <a:p>
            <a:pPr>
              <a:lnSpc>
                <a:spcPts val="4000"/>
              </a:lnSpc>
            </a:pPr>
            <a:r>
              <a:rPr lang="en-US" sz="3000" dirty="0"/>
              <a:t>Specify if affirmative: any relevant financial  relationship WITH COMMERCIAL INTERESTS </a:t>
            </a:r>
            <a:br>
              <a:rPr lang="en-US" sz="3000" dirty="0"/>
            </a:br>
            <a:r>
              <a:rPr lang="en-US" sz="3000" dirty="0"/>
              <a:t>within the past 12 months, which relates to  the content of this educational activity  and creates a conflict  of interest</a:t>
            </a:r>
          </a:p>
          <a:p>
            <a:pPr>
              <a:lnSpc>
                <a:spcPts val="4000"/>
              </a:lnSpc>
            </a:pPr>
            <a:endParaRPr lang="pt-BR" sz="3000" dirty="0"/>
          </a:p>
          <a:p>
            <a:pPr>
              <a:lnSpc>
                <a:spcPts val="4000"/>
              </a:lnSpc>
            </a:pPr>
            <a:r>
              <a:rPr lang="pt-BR" sz="2600"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611711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a:extLst>
              <a:ext uri="{FF2B5EF4-FFF2-40B4-BE49-F238E27FC236}">
                <a16:creationId xmlns:a16="http://schemas.microsoft.com/office/drawing/2014/main" id="{771EB097-977A-660C-A58D-24B6C32AE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685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608261" name="Picture 5">
            <a:extLst>
              <a:ext uri="{FF2B5EF4-FFF2-40B4-BE49-F238E27FC236}">
                <a16:creationId xmlns:a16="http://schemas.microsoft.com/office/drawing/2014/main" id="{FDA2F503-775D-B017-040C-9524F8C13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08262" name="Rectangle 6">
            <a:extLst>
              <a:ext uri="{FF2B5EF4-FFF2-40B4-BE49-F238E27FC236}">
                <a16:creationId xmlns:a16="http://schemas.microsoft.com/office/drawing/2014/main" id="{0319E806-7F1E-5BF2-9CA1-0F8812FC0CF7}"/>
              </a:ext>
            </a:extLst>
          </p:cNvPr>
          <p:cNvSpPr>
            <a:spLocks noChangeArrowheads="1"/>
          </p:cNvSpPr>
          <p:nvPr/>
        </p:nvSpPr>
        <p:spPr bwMode="auto">
          <a:xfrm>
            <a:off x="6172200" y="0"/>
            <a:ext cx="5943600" cy="800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Geographic Appearance</a:t>
            </a:r>
          </a:p>
        </p:txBody>
      </p:sp>
    </p:spTree>
    <p:extLst>
      <p:ext uri="{BB962C8B-B14F-4D97-AF65-F5344CB8AC3E}">
        <p14:creationId xmlns:p14="http://schemas.microsoft.com/office/powerpoint/2010/main" val="1101706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73F5FC3-80CD-2F27-91E9-463061EB7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30" y="15"/>
            <a:ext cx="18287970" cy="102869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743040-0937-B659-86FD-63933CB86687}"/>
              </a:ext>
            </a:extLst>
          </p:cNvPr>
          <p:cNvSpPr txBox="1"/>
          <p:nvPr/>
        </p:nvSpPr>
        <p:spPr>
          <a:xfrm>
            <a:off x="1" y="15"/>
            <a:ext cx="1828796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Sharp Transition</a:t>
            </a:r>
          </a:p>
        </p:txBody>
      </p:sp>
    </p:spTree>
    <p:extLst>
      <p:ext uri="{BB962C8B-B14F-4D97-AF65-F5344CB8AC3E}">
        <p14:creationId xmlns:p14="http://schemas.microsoft.com/office/powerpoint/2010/main" val="4019965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CA6BAB2-FF15-AF25-5E72-EF71806620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69" b="9931"/>
          <a:stretch/>
        </p:blipFill>
        <p:spPr bwMode="auto">
          <a:xfrm>
            <a:off x="30" y="15"/>
            <a:ext cx="18287970" cy="10286985"/>
          </a:xfrm>
          <a:prstGeom prst="rect">
            <a:avLst/>
          </a:prstGeom>
          <a:solidFill>
            <a:srgbClr val="FFFFFF"/>
          </a:solidFill>
        </p:spPr>
      </p:pic>
      <p:sp>
        <p:nvSpPr>
          <p:cNvPr id="6" name="TextBox 5">
            <a:extLst>
              <a:ext uri="{FF2B5EF4-FFF2-40B4-BE49-F238E27FC236}">
                <a16:creationId xmlns:a16="http://schemas.microsoft.com/office/drawing/2014/main" id="{9033E395-E5C1-8995-EE08-09FBA69DE156}"/>
              </a:ext>
            </a:extLst>
          </p:cNvPr>
          <p:cNvSpPr txBox="1"/>
          <p:nvPr/>
        </p:nvSpPr>
        <p:spPr>
          <a:xfrm>
            <a:off x="0" y="0"/>
            <a:ext cx="18287970" cy="1015663"/>
          </a:xfrm>
          <a:prstGeom prst="rect">
            <a:avLst/>
          </a:prstGeom>
          <a:solidFill>
            <a:schemeClr val="bg1"/>
          </a:solidFill>
        </p:spPr>
        <p:txBody>
          <a:bodyPr wrap="square">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Sharp Transition</a:t>
            </a:r>
          </a:p>
        </p:txBody>
      </p:sp>
    </p:spTree>
    <p:extLst>
      <p:ext uri="{BB962C8B-B14F-4D97-AF65-F5344CB8AC3E}">
        <p14:creationId xmlns:p14="http://schemas.microsoft.com/office/powerpoint/2010/main" val="2690650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623DBFA-4011-E9AC-3B01-B02367EE4D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82" b="7619"/>
          <a:stretch/>
        </p:blipFill>
        <p:spPr bwMode="auto">
          <a:xfrm>
            <a:off x="30" y="15"/>
            <a:ext cx="18287970" cy="10286985"/>
          </a:xfrm>
          <a:prstGeom prst="rect">
            <a:avLst/>
          </a:prstGeom>
          <a:solidFill>
            <a:srgbClr val="FFFFFF"/>
          </a:solidFill>
        </p:spPr>
      </p:pic>
      <p:sp>
        <p:nvSpPr>
          <p:cNvPr id="5" name="TextBox 4">
            <a:extLst>
              <a:ext uri="{FF2B5EF4-FFF2-40B4-BE49-F238E27FC236}">
                <a16:creationId xmlns:a16="http://schemas.microsoft.com/office/drawing/2014/main" id="{E085BD7F-4EF8-D89B-9F16-5EA8F9247F9B}"/>
              </a:ext>
            </a:extLst>
          </p:cNvPr>
          <p:cNvSpPr txBox="1"/>
          <p:nvPr/>
        </p:nvSpPr>
        <p:spPr>
          <a:xfrm>
            <a:off x="88138" y="15"/>
            <a:ext cx="1828793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Atypical Ghost Cells</a:t>
            </a:r>
          </a:p>
        </p:txBody>
      </p:sp>
    </p:spTree>
    <p:extLst>
      <p:ext uri="{BB962C8B-B14F-4D97-AF65-F5344CB8AC3E}">
        <p14:creationId xmlns:p14="http://schemas.microsoft.com/office/powerpoint/2010/main" val="3246954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B99B555-5E08-9661-F38F-75CDC208C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10" b="15790"/>
          <a:stretch/>
        </p:blipFill>
        <p:spPr bwMode="auto">
          <a:xfrm>
            <a:off x="30" y="15"/>
            <a:ext cx="18287970" cy="10286985"/>
          </a:xfrm>
          <a:prstGeom prst="rect">
            <a:avLst/>
          </a:prstGeom>
          <a:solidFill>
            <a:srgbClr val="FFFFFF"/>
          </a:solidFill>
        </p:spPr>
      </p:pic>
      <p:sp>
        <p:nvSpPr>
          <p:cNvPr id="5" name="TextBox 4">
            <a:extLst>
              <a:ext uri="{FF2B5EF4-FFF2-40B4-BE49-F238E27FC236}">
                <a16:creationId xmlns:a16="http://schemas.microsoft.com/office/drawing/2014/main" id="{99581A7B-2F18-B1C0-4024-E88DCC577250}"/>
              </a:ext>
            </a:extLst>
          </p:cNvPr>
          <p:cNvSpPr txBox="1"/>
          <p:nvPr/>
        </p:nvSpPr>
        <p:spPr>
          <a:xfrm>
            <a:off x="0" y="0"/>
            <a:ext cx="1828797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Atypical Ghost Cells</a:t>
            </a:r>
          </a:p>
        </p:txBody>
      </p:sp>
    </p:spTree>
    <p:extLst>
      <p:ext uri="{BB962C8B-B14F-4D97-AF65-F5344CB8AC3E}">
        <p14:creationId xmlns:p14="http://schemas.microsoft.com/office/powerpoint/2010/main" val="4150044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1026">
            <a:extLst>
              <a:ext uri="{FF2B5EF4-FFF2-40B4-BE49-F238E27FC236}">
                <a16:creationId xmlns:a16="http://schemas.microsoft.com/office/drawing/2014/main" id="{5DDCB3F9-E516-F3BC-E2F2-F0A549A0E02D}"/>
              </a:ext>
            </a:extLst>
          </p:cNvPr>
          <p:cNvSpPr>
            <a:spLocks noGrp="1" noChangeArrowheads="1"/>
          </p:cNvSpPr>
          <p:nvPr>
            <p:ph type="title"/>
          </p:nvPr>
        </p:nvSpPr>
        <p:spPr>
          <a:xfrm>
            <a:off x="0" y="12123"/>
            <a:ext cx="18288000" cy="1714500"/>
          </a:xfrm>
          <a:solidFill>
            <a:schemeClr val="bg1"/>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Tumor Necrosis vs. Degeneration</a:t>
            </a:r>
          </a:p>
        </p:txBody>
      </p:sp>
      <p:sp>
        <p:nvSpPr>
          <p:cNvPr id="313347" name="Rectangle 1027">
            <a:extLst>
              <a:ext uri="{FF2B5EF4-FFF2-40B4-BE49-F238E27FC236}">
                <a16:creationId xmlns:a16="http://schemas.microsoft.com/office/drawing/2014/main" id="{501C7E1C-76F1-2ACD-8DBF-88E97405B81D}"/>
              </a:ext>
            </a:extLst>
          </p:cNvPr>
          <p:cNvSpPr>
            <a:spLocks noGrp="1" noChangeArrowheads="1"/>
          </p:cNvSpPr>
          <p:nvPr>
            <p:ph type="body" sz="half" idx="1"/>
          </p:nvPr>
        </p:nvSpPr>
        <p:spPr>
          <a:xfrm>
            <a:off x="2" y="3254828"/>
            <a:ext cx="9143998" cy="7032172"/>
          </a:xfrm>
          <a:solidFill>
            <a:schemeClr val="accent3">
              <a:lumMod val="20000"/>
              <a:lumOff val="80000"/>
            </a:schemeClr>
          </a:solidFill>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lnSpc>
                <a:spcPct val="200000"/>
              </a:lnSpc>
              <a:spcBef>
                <a:spcPct val="0"/>
              </a:spcBef>
            </a:pPr>
            <a:r>
              <a:rPr lang="en-US" altLang="en-US" sz="3600" dirty="0"/>
              <a:t>Multifocal</a:t>
            </a:r>
          </a:p>
          <a:p>
            <a:pPr algn="ctr">
              <a:lnSpc>
                <a:spcPct val="200000"/>
              </a:lnSpc>
              <a:spcBef>
                <a:spcPct val="0"/>
              </a:spcBef>
            </a:pPr>
            <a:r>
              <a:rPr lang="en-US" altLang="en-US" sz="3600" dirty="0"/>
              <a:t>Irregular, “map-like” contour</a:t>
            </a:r>
          </a:p>
          <a:p>
            <a:pPr algn="ctr">
              <a:lnSpc>
                <a:spcPct val="200000"/>
              </a:lnSpc>
              <a:spcBef>
                <a:spcPct val="0"/>
              </a:spcBef>
            </a:pPr>
            <a:r>
              <a:rPr lang="en-US" altLang="en-US" sz="3600" dirty="0"/>
              <a:t>Sharp transition</a:t>
            </a:r>
          </a:p>
          <a:p>
            <a:pPr algn="ctr">
              <a:lnSpc>
                <a:spcPct val="200000"/>
              </a:lnSpc>
              <a:spcBef>
                <a:spcPct val="0"/>
              </a:spcBef>
            </a:pPr>
            <a:r>
              <a:rPr lang="en-US" altLang="en-US" sz="3600" dirty="0"/>
              <a:t>Atypical “ghost” cells</a:t>
            </a:r>
          </a:p>
          <a:p>
            <a:pPr algn="ctr">
              <a:lnSpc>
                <a:spcPct val="200000"/>
              </a:lnSpc>
              <a:spcBef>
                <a:spcPct val="0"/>
              </a:spcBef>
            </a:pPr>
            <a:r>
              <a:rPr lang="en-US" altLang="en-US" sz="3600" dirty="0"/>
              <a:t>Fibroblastic repair uncommon</a:t>
            </a:r>
            <a:endParaRPr lang="en-US" altLang="en-US" dirty="0"/>
          </a:p>
        </p:txBody>
      </p:sp>
      <p:sp>
        <p:nvSpPr>
          <p:cNvPr id="313351" name="Rectangle 1031">
            <a:extLst>
              <a:ext uri="{FF2B5EF4-FFF2-40B4-BE49-F238E27FC236}">
                <a16:creationId xmlns:a16="http://schemas.microsoft.com/office/drawing/2014/main" id="{0BE1DAD4-2506-A685-704F-D442F9144A98}"/>
              </a:ext>
            </a:extLst>
          </p:cNvPr>
          <p:cNvSpPr>
            <a:spLocks noGrp="1" noChangeArrowheads="1"/>
          </p:cNvSpPr>
          <p:nvPr>
            <p:ph type="body" sz="half" idx="2"/>
          </p:nvPr>
        </p:nvSpPr>
        <p:spPr>
          <a:xfrm>
            <a:off x="9143998" y="3254828"/>
            <a:ext cx="9144000" cy="7032172"/>
          </a:xfrm>
          <a:solidFill>
            <a:schemeClr val="accent3">
              <a:lumMod val="20000"/>
              <a:lumOff val="8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lnSpc>
                <a:spcPct val="200000"/>
              </a:lnSpc>
              <a:spcBef>
                <a:spcPct val="0"/>
              </a:spcBef>
            </a:pPr>
            <a:r>
              <a:rPr lang="en-US" altLang="en-US" sz="3600" dirty="0"/>
              <a:t>Single, often central</a:t>
            </a:r>
          </a:p>
          <a:p>
            <a:pPr algn="ctr">
              <a:lnSpc>
                <a:spcPct val="200000"/>
              </a:lnSpc>
              <a:spcBef>
                <a:spcPct val="0"/>
              </a:spcBef>
            </a:pPr>
            <a:r>
              <a:rPr lang="en-US" altLang="en-US" sz="3600" dirty="0"/>
              <a:t>Smooth, rounded contour</a:t>
            </a:r>
          </a:p>
          <a:p>
            <a:pPr algn="ctr">
              <a:lnSpc>
                <a:spcPct val="200000"/>
              </a:lnSpc>
              <a:spcBef>
                <a:spcPct val="0"/>
              </a:spcBef>
            </a:pPr>
            <a:r>
              <a:rPr lang="en-US" altLang="en-US" sz="3600" dirty="0"/>
              <a:t>Blurred transition</a:t>
            </a:r>
          </a:p>
          <a:p>
            <a:pPr algn="ctr">
              <a:lnSpc>
                <a:spcPct val="200000"/>
              </a:lnSpc>
              <a:spcBef>
                <a:spcPct val="0"/>
              </a:spcBef>
            </a:pPr>
            <a:r>
              <a:rPr lang="en-US" altLang="en-US" sz="3600" dirty="0"/>
              <a:t>Bland “ghost” cells</a:t>
            </a:r>
          </a:p>
          <a:p>
            <a:pPr algn="ctr">
              <a:lnSpc>
                <a:spcPct val="200000"/>
              </a:lnSpc>
              <a:spcBef>
                <a:spcPct val="0"/>
              </a:spcBef>
            </a:pPr>
            <a:r>
              <a:rPr lang="en-US" altLang="en-US" sz="3600" dirty="0"/>
              <a:t>Fibroblastic repair</a:t>
            </a:r>
          </a:p>
        </p:txBody>
      </p:sp>
      <p:sp>
        <p:nvSpPr>
          <p:cNvPr id="313352" name="Text Box 1032">
            <a:extLst>
              <a:ext uri="{FF2B5EF4-FFF2-40B4-BE49-F238E27FC236}">
                <a16:creationId xmlns:a16="http://schemas.microsoft.com/office/drawing/2014/main" id="{26AC405C-AD25-D51E-A632-19B7C7D2727C}"/>
              </a:ext>
            </a:extLst>
          </p:cNvPr>
          <p:cNvSpPr txBox="1">
            <a:spLocks noChangeArrowheads="1"/>
          </p:cNvSpPr>
          <p:nvPr/>
        </p:nvSpPr>
        <p:spPr bwMode="auto">
          <a:xfrm>
            <a:off x="15479" y="1931027"/>
            <a:ext cx="9143999" cy="738664"/>
          </a:xfrm>
          <a:prstGeom prst="rect">
            <a:avLst/>
          </a:prstGeom>
          <a:solidFill>
            <a:schemeClr val="accent3"/>
          </a:solidFill>
          <a:ln>
            <a:noFill/>
          </a:ln>
          <a:effectLst/>
        </p:spPr>
        <p:txBody>
          <a:bodyPr wrap="square">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dirty="0">
                <a:solidFill>
                  <a:schemeClr val="bg1"/>
                </a:solidFill>
              </a:rPr>
              <a:t>Coagulative Tumor Cell Necrosis</a:t>
            </a:r>
          </a:p>
        </p:txBody>
      </p:sp>
      <p:sp>
        <p:nvSpPr>
          <p:cNvPr id="313353" name="Text Box 1033">
            <a:extLst>
              <a:ext uri="{FF2B5EF4-FFF2-40B4-BE49-F238E27FC236}">
                <a16:creationId xmlns:a16="http://schemas.microsoft.com/office/drawing/2014/main" id="{E81E1C24-F280-55F2-F991-CFF07709FEB2}"/>
              </a:ext>
            </a:extLst>
          </p:cNvPr>
          <p:cNvSpPr txBox="1">
            <a:spLocks noChangeArrowheads="1"/>
          </p:cNvSpPr>
          <p:nvPr/>
        </p:nvSpPr>
        <p:spPr bwMode="auto">
          <a:xfrm>
            <a:off x="9159478" y="1956787"/>
            <a:ext cx="9113040" cy="738664"/>
          </a:xfrm>
          <a:prstGeom prst="rect">
            <a:avLst/>
          </a:prstGeom>
          <a:solidFill>
            <a:schemeClr val="accent3"/>
          </a:solidFill>
          <a:ln>
            <a:noFill/>
          </a:ln>
          <a:effectLst/>
        </p:spPr>
        <p:txBody>
          <a:bodyPr wrap="square">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dirty="0">
                <a:solidFill>
                  <a:schemeClr val="bg1"/>
                </a:solidFill>
              </a:rPr>
              <a:t>Ischemic Necrosis</a:t>
            </a:r>
          </a:p>
        </p:txBody>
      </p:sp>
    </p:spTree>
    <p:extLst>
      <p:ext uri="{BB962C8B-B14F-4D97-AF65-F5344CB8AC3E}">
        <p14:creationId xmlns:p14="http://schemas.microsoft.com/office/powerpoint/2010/main" val="312645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7">
            <a:extLst>
              <a:ext uri="{FF2B5EF4-FFF2-40B4-BE49-F238E27FC236}">
                <a16:creationId xmlns:a16="http://schemas.microsoft.com/office/drawing/2014/main" id="{34F9EA77-CC28-CECD-3D8A-D0FED39A4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30" y="15"/>
            <a:ext cx="18287970" cy="10286985"/>
          </a:xfrm>
          <a:prstGeom prst="rect">
            <a:avLst/>
          </a:prstGeom>
          <a:solidFill>
            <a:srgbClr val="FFFFFF"/>
          </a:solidFill>
        </p:spPr>
      </p:pic>
      <p:sp>
        <p:nvSpPr>
          <p:cNvPr id="3" name="TextBox 2">
            <a:extLst>
              <a:ext uri="{FF2B5EF4-FFF2-40B4-BE49-F238E27FC236}">
                <a16:creationId xmlns:a16="http://schemas.microsoft.com/office/drawing/2014/main" id="{6989E412-B580-CBD2-C6CF-B1D3E1159A23}"/>
              </a:ext>
            </a:extLst>
          </p:cNvPr>
          <p:cNvSpPr txBox="1"/>
          <p:nvPr/>
        </p:nvSpPr>
        <p:spPr>
          <a:xfrm>
            <a:off x="30973" y="-27710"/>
            <a:ext cx="1828796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Smooth Rounded Contour</a:t>
            </a:r>
          </a:p>
        </p:txBody>
      </p:sp>
    </p:spTree>
    <p:extLst>
      <p:ext uri="{BB962C8B-B14F-4D97-AF65-F5344CB8AC3E}">
        <p14:creationId xmlns:p14="http://schemas.microsoft.com/office/powerpoint/2010/main" val="329580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0EBB5E8-2A53-F469-71C1-AE8D20460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30" y="15"/>
            <a:ext cx="18287970" cy="10286985"/>
          </a:xfrm>
          <a:prstGeom prst="rect">
            <a:avLst/>
          </a:prstGeom>
          <a:solidFill>
            <a:srgbClr val="FFFFFF"/>
          </a:solidFill>
        </p:spPr>
      </p:pic>
      <p:sp>
        <p:nvSpPr>
          <p:cNvPr id="3" name="TextBox 2">
            <a:extLst>
              <a:ext uri="{FF2B5EF4-FFF2-40B4-BE49-F238E27FC236}">
                <a16:creationId xmlns:a16="http://schemas.microsoft.com/office/drawing/2014/main" id="{DE27D33F-296B-7CA5-4A69-49D24A9C7922}"/>
              </a:ext>
            </a:extLst>
          </p:cNvPr>
          <p:cNvSpPr txBox="1"/>
          <p:nvPr/>
        </p:nvSpPr>
        <p:spPr>
          <a:xfrm>
            <a:off x="30" y="0"/>
            <a:ext cx="1828797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Bland Ghost Cells</a:t>
            </a:r>
          </a:p>
        </p:txBody>
      </p:sp>
    </p:spTree>
    <p:extLst>
      <p:ext uri="{BB962C8B-B14F-4D97-AF65-F5344CB8AC3E}">
        <p14:creationId xmlns:p14="http://schemas.microsoft.com/office/powerpoint/2010/main" val="892844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72690E8-268E-F1A9-4FDB-3F27F6185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37" b="1163"/>
          <a:stretch/>
        </p:blipFill>
        <p:spPr bwMode="auto">
          <a:xfrm>
            <a:off x="30" y="15"/>
            <a:ext cx="18287970" cy="10286985"/>
          </a:xfrm>
          <a:prstGeom prst="rect">
            <a:avLst/>
          </a:prstGeom>
          <a:solidFill>
            <a:srgbClr val="FFFFFF"/>
          </a:solidFill>
        </p:spPr>
      </p:pic>
      <p:sp>
        <p:nvSpPr>
          <p:cNvPr id="3" name="TextBox 2">
            <a:extLst>
              <a:ext uri="{FF2B5EF4-FFF2-40B4-BE49-F238E27FC236}">
                <a16:creationId xmlns:a16="http://schemas.microsoft.com/office/drawing/2014/main" id="{5A378DBE-6AAB-06A1-31EC-4009EDE06236}"/>
              </a:ext>
            </a:extLst>
          </p:cNvPr>
          <p:cNvSpPr txBox="1"/>
          <p:nvPr/>
        </p:nvSpPr>
        <p:spPr>
          <a:xfrm>
            <a:off x="30" y="15"/>
            <a:ext cx="1828794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Fibroblastic Repair</a:t>
            </a:r>
          </a:p>
        </p:txBody>
      </p:sp>
    </p:spTree>
    <p:extLst>
      <p:ext uri="{BB962C8B-B14F-4D97-AF65-F5344CB8AC3E}">
        <p14:creationId xmlns:p14="http://schemas.microsoft.com/office/powerpoint/2010/main" val="262970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3A7E40C-A0E2-D123-4141-282171419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a:xfrm>
            <a:off x="30" y="15"/>
            <a:ext cx="18287970" cy="10286985"/>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C2CC6A7E-AF2B-42C7-A919-94A8FF4DA12F}"/>
              </a:ext>
            </a:extLst>
          </p:cNvPr>
          <p:cNvSpPr txBox="1"/>
          <p:nvPr/>
        </p:nvSpPr>
        <p:spPr>
          <a:xfrm>
            <a:off x="31" y="0"/>
            <a:ext cx="1828793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Blurred Transition</a:t>
            </a:r>
          </a:p>
        </p:txBody>
      </p:sp>
    </p:spTree>
    <p:extLst>
      <p:ext uri="{BB962C8B-B14F-4D97-AF65-F5344CB8AC3E}">
        <p14:creationId xmlns:p14="http://schemas.microsoft.com/office/powerpoint/2010/main" val="59548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113" y="469340"/>
            <a:ext cx="11665975" cy="1216131"/>
          </a:xfrm>
          <a:solidFill>
            <a:schemeClr val="accent6">
              <a:lumMod val="40000"/>
              <a:lumOff val="60000"/>
            </a:schemeClr>
          </a:solidFill>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latin typeface="Arial"/>
                <a:cs typeface="Arial"/>
              </a:rPr>
              <a:t>Objectives</a:t>
            </a:r>
          </a:p>
        </p:txBody>
      </p:sp>
      <p:sp>
        <p:nvSpPr>
          <p:cNvPr id="3" name="Content Placeholder 2"/>
          <p:cNvSpPr>
            <a:spLocks noGrp="1"/>
          </p:cNvSpPr>
          <p:nvPr>
            <p:ph type="body" sz="quarter" idx="10"/>
          </p:nvPr>
        </p:nvSpPr>
        <p:spPr>
          <a:xfrm>
            <a:off x="130629" y="4193867"/>
            <a:ext cx="18288000" cy="3012476"/>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nSpc>
                <a:spcPct val="150000"/>
              </a:lnSpc>
            </a:pPr>
            <a:r>
              <a:rPr lang="en-US" sz="4800" dirty="0">
                <a:latin typeface="Arial"/>
                <a:ea typeface="ＭＳ Ｐゴシック" pitchFamily="34" charset="-128"/>
                <a:cs typeface="Arial"/>
              </a:rPr>
              <a:t>Review changes in WHO 2020 regarding uterine leiomyoma</a:t>
            </a:r>
          </a:p>
          <a:p>
            <a:pPr>
              <a:lnSpc>
                <a:spcPct val="150000"/>
              </a:lnSpc>
            </a:pPr>
            <a:r>
              <a:rPr lang="en-US" sz="4800" dirty="0">
                <a:latin typeface="Arial"/>
                <a:ea typeface="ＭＳ Ｐゴシック" pitchFamily="34" charset="-128"/>
                <a:cs typeface="Arial"/>
              </a:rPr>
              <a:t>Review criteria for classifying smooth muscle tumor with atypia</a:t>
            </a:r>
          </a:p>
        </p:txBody>
      </p:sp>
    </p:spTree>
    <p:extLst>
      <p:ext uri="{BB962C8B-B14F-4D97-AF65-F5344CB8AC3E}">
        <p14:creationId xmlns:p14="http://schemas.microsoft.com/office/powerpoint/2010/main" val="44023249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74D509E0-ECF9-95E9-9AD0-DAB26F25FCD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724402" y="0"/>
            <a:ext cx="8322470" cy="1028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4837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a:extLst>
              <a:ext uri="{FF2B5EF4-FFF2-40B4-BE49-F238E27FC236}">
                <a16:creationId xmlns:a16="http://schemas.microsoft.com/office/drawing/2014/main" id="{878B252E-0D47-CAA7-2008-E8EBA9B5261A}"/>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093997" y="0"/>
            <a:ext cx="6908006" cy="1028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7363" name="Picture 3">
            <a:extLst>
              <a:ext uri="{FF2B5EF4-FFF2-40B4-BE49-F238E27FC236}">
                <a16:creationId xmlns:a16="http://schemas.microsoft.com/office/drawing/2014/main" id="{F645BACB-52DC-45A7-39EC-73E5990045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
            <a:ext cx="7200900" cy="63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4" name="Rectangle 4">
            <a:extLst>
              <a:ext uri="{FF2B5EF4-FFF2-40B4-BE49-F238E27FC236}">
                <a16:creationId xmlns:a16="http://schemas.microsoft.com/office/drawing/2014/main" id="{85A109D4-7793-DD79-E1BC-17476FA66659}"/>
              </a:ext>
            </a:extLst>
          </p:cNvPr>
          <p:cNvSpPr>
            <a:spLocks noChangeArrowheads="1"/>
          </p:cNvSpPr>
          <p:nvPr/>
        </p:nvSpPr>
        <p:spPr bwMode="auto">
          <a:xfrm>
            <a:off x="0" y="7421708"/>
            <a:ext cx="9093996" cy="738664"/>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dirty="0"/>
              <a:t>Degeneration Mimicking Malignancy</a:t>
            </a:r>
          </a:p>
        </p:txBody>
      </p:sp>
    </p:spTree>
    <p:extLst>
      <p:ext uri="{BB962C8B-B14F-4D97-AF65-F5344CB8AC3E}">
        <p14:creationId xmlns:p14="http://schemas.microsoft.com/office/powerpoint/2010/main" val="618404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A17DF11-6B38-4A4D-53A0-E5B141925D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6" b="15924"/>
          <a:stretch/>
        </p:blipFill>
        <p:spPr bwMode="auto">
          <a:xfrm>
            <a:off x="30" y="15"/>
            <a:ext cx="18287970" cy="10286985"/>
          </a:xfrm>
          <a:prstGeom prst="rect">
            <a:avLst/>
          </a:prstGeom>
          <a:solidFill>
            <a:srgbClr val="FFFFFF"/>
          </a:solidFill>
        </p:spPr>
      </p:pic>
    </p:spTree>
    <p:extLst>
      <p:ext uri="{BB962C8B-B14F-4D97-AF65-F5344CB8AC3E}">
        <p14:creationId xmlns:p14="http://schemas.microsoft.com/office/powerpoint/2010/main" val="1428161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168B6D8-6F37-B81E-A0E8-AE0E48083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a:xfrm>
            <a:off x="30" y="15"/>
            <a:ext cx="18287970" cy="10286985"/>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9582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3A280E-E23D-A771-3751-51C80A53BEB7}"/>
              </a:ext>
            </a:extLst>
          </p:cNvPr>
          <p:cNvSpPr>
            <a:spLocks noGrp="1"/>
          </p:cNvSpPr>
          <p:nvPr>
            <p:ph type="ctrTitle"/>
          </p:nvPr>
        </p:nvSpPr>
        <p:spPr>
          <a:xfrm>
            <a:off x="0" y="4237195"/>
            <a:ext cx="18208171" cy="1216131"/>
          </a:xfrm>
        </p:spPr>
        <p:txBody>
          <a:bodyPr/>
          <a:lstStyle/>
          <a:p>
            <a:pPr algn="ctr"/>
            <a:r>
              <a:rPr lang="en-US" dirty="0"/>
              <a:t>Test Your Knowledge!</a:t>
            </a:r>
          </a:p>
        </p:txBody>
      </p:sp>
    </p:spTree>
    <p:extLst>
      <p:ext uri="{BB962C8B-B14F-4D97-AF65-F5344CB8AC3E}">
        <p14:creationId xmlns:p14="http://schemas.microsoft.com/office/powerpoint/2010/main" val="2412252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nk and black background&#10;&#10;Description automatically generated">
            <a:extLst>
              <a:ext uri="{FF2B5EF4-FFF2-40B4-BE49-F238E27FC236}">
                <a16:creationId xmlns:a16="http://schemas.microsoft.com/office/drawing/2014/main" id="{3362E1FE-FD27-A1D3-61E3-FB997F8DF87C}"/>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B32C5F50-BB63-1DEB-B6EC-DB10A87A296C}"/>
              </a:ext>
            </a:extLst>
          </p:cNvPr>
          <p:cNvSpPr txBox="1"/>
          <p:nvPr/>
        </p:nvSpPr>
        <p:spPr>
          <a:xfrm>
            <a:off x="-1" y="0"/>
            <a:ext cx="1828799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Coagulative Necrosis – YES or NO?</a:t>
            </a:r>
          </a:p>
        </p:txBody>
      </p:sp>
    </p:spTree>
    <p:extLst>
      <p:ext uri="{BB962C8B-B14F-4D97-AF65-F5344CB8AC3E}">
        <p14:creationId xmlns:p14="http://schemas.microsoft.com/office/powerpoint/2010/main" val="1432387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purple cells&#10;&#10;Description automatically generated">
            <a:extLst>
              <a:ext uri="{FF2B5EF4-FFF2-40B4-BE49-F238E27FC236}">
                <a16:creationId xmlns:a16="http://schemas.microsoft.com/office/drawing/2014/main" id="{D64FBE1D-AB8F-C300-56FA-02D256E2F4A0}"/>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20DAB9FB-7DD5-19BC-6BC9-222D6CCE329E}"/>
              </a:ext>
            </a:extLst>
          </p:cNvPr>
          <p:cNvSpPr txBox="1"/>
          <p:nvPr/>
        </p:nvSpPr>
        <p:spPr>
          <a:xfrm>
            <a:off x="0" y="0"/>
            <a:ext cx="1828800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Coagulative Necrosis – YES or NO?</a:t>
            </a:r>
          </a:p>
        </p:txBody>
      </p:sp>
    </p:spTree>
    <p:extLst>
      <p:ext uri="{BB962C8B-B14F-4D97-AF65-F5344CB8AC3E}">
        <p14:creationId xmlns:p14="http://schemas.microsoft.com/office/powerpoint/2010/main" val="317378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purple background&#10;&#10;Description automatically generated">
            <a:extLst>
              <a:ext uri="{FF2B5EF4-FFF2-40B4-BE49-F238E27FC236}">
                <a16:creationId xmlns:a16="http://schemas.microsoft.com/office/drawing/2014/main" id="{7B232F1E-D2D8-529A-E8D6-86036081C024}"/>
              </a:ext>
            </a:extLst>
          </p:cNvPr>
          <p:cNvPicPr>
            <a:picLocks noChangeAspect="1"/>
          </p:cNvPicPr>
          <p:nvPr/>
        </p:nvPicPr>
        <p:blipFill rotWithShape="1">
          <a:blip r:embed="rId2"/>
          <a:srcRect/>
          <a:stretch/>
        </p:blipFill>
        <p:spPr>
          <a:xfrm>
            <a:off x="0" y="0"/>
            <a:ext cx="18288000" cy="10287000"/>
          </a:xfrm>
          <a:prstGeom prst="rect">
            <a:avLst/>
          </a:prstGeom>
          <a:noFill/>
        </p:spPr>
      </p:pic>
      <p:sp>
        <p:nvSpPr>
          <p:cNvPr id="5" name="TextBox 4">
            <a:extLst>
              <a:ext uri="{FF2B5EF4-FFF2-40B4-BE49-F238E27FC236}">
                <a16:creationId xmlns:a16="http://schemas.microsoft.com/office/drawing/2014/main" id="{53CC9E24-590D-9B7F-1AFA-94EB830B85CC}"/>
              </a:ext>
            </a:extLst>
          </p:cNvPr>
          <p:cNvSpPr txBox="1"/>
          <p:nvPr/>
        </p:nvSpPr>
        <p:spPr>
          <a:xfrm>
            <a:off x="0" y="0"/>
            <a:ext cx="1828800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Coagulative Necrosis – YES or NO?</a:t>
            </a:r>
          </a:p>
        </p:txBody>
      </p:sp>
    </p:spTree>
    <p:extLst>
      <p:ext uri="{BB962C8B-B14F-4D97-AF65-F5344CB8AC3E}">
        <p14:creationId xmlns:p14="http://schemas.microsoft.com/office/powerpoint/2010/main" val="246469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6802F596-5C9C-1972-6B50-52501E9687F6}"/>
              </a:ext>
            </a:extLst>
          </p:cNvPr>
          <p:cNvSpPr>
            <a:spLocks noGrp="1" noChangeArrowheads="1"/>
          </p:cNvSpPr>
          <p:nvPr>
            <p:ph type="title"/>
          </p:nvPr>
        </p:nvSpPr>
        <p:spPr>
          <a:xfrm>
            <a:off x="0" y="0"/>
            <a:ext cx="18111354"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Evaluation of Mitotic Activity</a:t>
            </a:r>
          </a:p>
        </p:txBody>
      </p:sp>
      <p:sp>
        <p:nvSpPr>
          <p:cNvPr id="304131" name="Rectangle 3">
            <a:extLst>
              <a:ext uri="{FF2B5EF4-FFF2-40B4-BE49-F238E27FC236}">
                <a16:creationId xmlns:a16="http://schemas.microsoft.com/office/drawing/2014/main" id="{F4CEE2C1-C3C3-22FF-3D6A-A58C31301C68}"/>
              </a:ext>
            </a:extLst>
          </p:cNvPr>
          <p:cNvSpPr>
            <a:spLocks noGrp="1" noChangeArrowheads="1"/>
          </p:cNvSpPr>
          <p:nvPr>
            <p:ph type="body" idx="1"/>
          </p:nvPr>
        </p:nvSpPr>
        <p:spPr>
          <a:xfrm>
            <a:off x="0" y="2971800"/>
            <a:ext cx="18288000" cy="6172200"/>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lnSpc>
                <a:spcPct val="200000"/>
              </a:lnSpc>
            </a:pPr>
            <a:r>
              <a:rPr lang="en-US" altLang="en-US" sz="4800" dirty="0"/>
              <a:t>Count adjacent high-power fields (40X objective)</a:t>
            </a:r>
          </a:p>
          <a:p>
            <a:pPr algn="ctr">
              <a:lnSpc>
                <a:spcPct val="200000"/>
              </a:lnSpc>
            </a:pPr>
            <a:r>
              <a:rPr lang="en-US" altLang="en-US" sz="4800" dirty="0"/>
              <a:t>Count at least 30-50 fields</a:t>
            </a:r>
          </a:p>
          <a:p>
            <a:pPr algn="ctr">
              <a:lnSpc>
                <a:spcPct val="200000"/>
              </a:lnSpc>
            </a:pPr>
            <a:r>
              <a:rPr lang="en-US" altLang="en-US" sz="4800" dirty="0"/>
              <a:t>Scan for proliferative “hot spots”</a:t>
            </a:r>
            <a:r>
              <a:rPr lang="en-US" altLang="en-US" sz="4800" dirty="0">
                <a:solidFill>
                  <a:schemeClr val="bg1"/>
                </a:solidFill>
              </a:rPr>
              <a:t>”</a:t>
            </a:r>
            <a:endParaRPr lang="en-US" altLang="en-US" sz="5400" dirty="0">
              <a:solidFill>
                <a:schemeClr val="bg1"/>
              </a:solidFill>
            </a:endParaRPr>
          </a:p>
        </p:txBody>
      </p:sp>
    </p:spTree>
    <p:extLst>
      <p:ext uri="{BB962C8B-B14F-4D97-AF65-F5344CB8AC3E}">
        <p14:creationId xmlns:p14="http://schemas.microsoft.com/office/powerpoint/2010/main" val="1845404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a:extLst>
              <a:ext uri="{FF2B5EF4-FFF2-40B4-BE49-F238E27FC236}">
                <a16:creationId xmlns:a16="http://schemas.microsoft.com/office/drawing/2014/main" id="{0D9948D3-44D5-5B5C-1AC2-10B55F130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6858000" cy="1028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643" name="Picture 3">
            <a:extLst>
              <a:ext uri="{FF2B5EF4-FFF2-40B4-BE49-F238E27FC236}">
                <a16:creationId xmlns:a16="http://schemas.microsoft.com/office/drawing/2014/main" id="{0F037868-E0B5-2E18-1686-60092410E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1028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4644" name="Line 4">
            <a:extLst>
              <a:ext uri="{FF2B5EF4-FFF2-40B4-BE49-F238E27FC236}">
                <a16:creationId xmlns:a16="http://schemas.microsoft.com/office/drawing/2014/main" id="{FF26F76D-60BE-89E1-AE14-926F7C437D4F}"/>
              </a:ext>
            </a:extLst>
          </p:cNvPr>
          <p:cNvSpPr>
            <a:spLocks noChangeShapeType="1"/>
          </p:cNvSpPr>
          <p:nvPr/>
        </p:nvSpPr>
        <p:spPr bwMode="auto">
          <a:xfrm>
            <a:off x="9601200" y="6286500"/>
            <a:ext cx="571500" cy="8001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624645" name="Line 5">
            <a:extLst>
              <a:ext uri="{FF2B5EF4-FFF2-40B4-BE49-F238E27FC236}">
                <a16:creationId xmlns:a16="http://schemas.microsoft.com/office/drawing/2014/main" id="{89AB6A77-88C3-C0F3-7C30-E4AF2B88A87C}"/>
              </a:ext>
            </a:extLst>
          </p:cNvPr>
          <p:cNvSpPr>
            <a:spLocks noChangeShapeType="1"/>
          </p:cNvSpPr>
          <p:nvPr/>
        </p:nvSpPr>
        <p:spPr bwMode="auto">
          <a:xfrm>
            <a:off x="14058900" y="8115300"/>
            <a:ext cx="571500" cy="8001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624646" name="Line 6">
            <a:extLst>
              <a:ext uri="{FF2B5EF4-FFF2-40B4-BE49-F238E27FC236}">
                <a16:creationId xmlns:a16="http://schemas.microsoft.com/office/drawing/2014/main" id="{14775FF9-E9AB-329A-E0C9-6E7ECD0C2FFD}"/>
              </a:ext>
            </a:extLst>
          </p:cNvPr>
          <p:cNvSpPr>
            <a:spLocks noChangeShapeType="1"/>
          </p:cNvSpPr>
          <p:nvPr/>
        </p:nvSpPr>
        <p:spPr bwMode="auto">
          <a:xfrm>
            <a:off x="9601200" y="1485900"/>
            <a:ext cx="571500" cy="8001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624647" name="Rectangle 7">
            <a:extLst>
              <a:ext uri="{FF2B5EF4-FFF2-40B4-BE49-F238E27FC236}">
                <a16:creationId xmlns:a16="http://schemas.microsoft.com/office/drawing/2014/main" id="{D115B317-F43A-C4EB-DDA2-52572608DE60}"/>
              </a:ext>
            </a:extLst>
          </p:cNvPr>
          <p:cNvSpPr>
            <a:spLocks noChangeArrowheads="1"/>
          </p:cNvSpPr>
          <p:nvPr/>
        </p:nvSpPr>
        <p:spPr bwMode="auto">
          <a:xfrm>
            <a:off x="5829300" y="0"/>
            <a:ext cx="6743700" cy="1371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Increased Mitotic Activity</a:t>
            </a:r>
          </a:p>
          <a:p>
            <a:pPr algn="ctr"/>
            <a:r>
              <a:rPr lang="en-US" altLang="en-US" sz="4200" b="1"/>
              <a:t>Beneath Surface Ulceration</a:t>
            </a:r>
          </a:p>
        </p:txBody>
      </p:sp>
    </p:spTree>
    <p:extLst>
      <p:ext uri="{BB962C8B-B14F-4D97-AF65-F5344CB8AC3E}">
        <p14:creationId xmlns:p14="http://schemas.microsoft.com/office/powerpoint/2010/main" val="366933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6">
              <a:lumMod val="40000"/>
              <a:lumOff val="60000"/>
            </a:schemeClr>
          </a:solidFill>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5400" dirty="0"/>
              <a:t>Case 1: Clinical History</a:t>
            </a:r>
          </a:p>
        </p:txBody>
      </p:sp>
      <p:sp>
        <p:nvSpPr>
          <p:cNvPr id="3" name="Content Placeholder 2"/>
          <p:cNvSpPr>
            <a:spLocks noGrp="1"/>
          </p:cNvSpPr>
          <p:nvPr>
            <p:ph type="body" sz="quarter" idx="10"/>
          </p:nvPr>
        </p:nvSpPr>
        <p:spPr>
          <a:xfrm>
            <a:off x="0" y="2336038"/>
            <a:ext cx="18288000" cy="6265491"/>
          </a:xfrm>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indent="0">
              <a:lnSpc>
                <a:spcPct val="200000"/>
              </a:lnSpc>
              <a:buNone/>
            </a:pPr>
            <a:r>
              <a:rPr lang="en-US" sz="4000" dirty="0">
                <a:latin typeface="Arial"/>
                <a:cs typeface="Arial"/>
              </a:rPr>
              <a:t>47-year-old woman with history of uterine fibroids and breast cancer presents with pelvic pain. Ultrasound shows a pelvic mass. At surgery, a 5 cm right broad ligament fibroid was resected (15 sections submitted for histologic review).</a:t>
            </a:r>
          </a:p>
        </p:txBody>
      </p:sp>
    </p:spTree>
    <p:extLst>
      <p:ext uri="{BB962C8B-B14F-4D97-AF65-F5344CB8AC3E}">
        <p14:creationId xmlns:p14="http://schemas.microsoft.com/office/powerpoint/2010/main" val="2622410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a:extLst>
              <a:ext uri="{FF2B5EF4-FFF2-40B4-BE49-F238E27FC236}">
                <a16:creationId xmlns:a16="http://schemas.microsoft.com/office/drawing/2014/main" id="{CAD7D51A-7384-B763-2D6F-BF0C244CDE38}"/>
              </a:ext>
            </a:extLst>
          </p:cNvPr>
          <p:cNvSpPr>
            <a:spLocks noGrp="1" noChangeArrowheads="1"/>
          </p:cNvSpPr>
          <p:nvPr>
            <p:ph type="title"/>
          </p:nvPr>
        </p:nvSpPr>
        <p:spPr>
          <a:xfrm>
            <a:off x="0" y="20783"/>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5400" dirty="0"/>
              <a:t>POTENTIAL PITFALL</a:t>
            </a:r>
          </a:p>
        </p:txBody>
      </p:sp>
      <p:sp>
        <p:nvSpPr>
          <p:cNvPr id="396291" name="Rectangle 3">
            <a:extLst>
              <a:ext uri="{FF2B5EF4-FFF2-40B4-BE49-F238E27FC236}">
                <a16:creationId xmlns:a16="http://schemas.microsoft.com/office/drawing/2014/main" id="{D843985D-2E29-90A0-7FBE-C5A36D98F9B1}"/>
              </a:ext>
            </a:extLst>
          </p:cNvPr>
          <p:cNvSpPr>
            <a:spLocks noGrp="1" noChangeArrowheads="1"/>
          </p:cNvSpPr>
          <p:nvPr>
            <p:ph type="body" idx="1"/>
          </p:nvPr>
        </p:nvSpPr>
        <p:spPr>
          <a:xfrm>
            <a:off x="2971800" y="4114800"/>
            <a:ext cx="12344400" cy="2171700"/>
          </a:xfrm>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nSpc>
                <a:spcPct val="150000"/>
              </a:lnSpc>
              <a:buFontTx/>
              <a:buNone/>
            </a:pPr>
            <a:r>
              <a:rPr lang="en-US" altLang="en-US" sz="6600" dirty="0"/>
              <a:t>Mitotic figure vs. pyknotic nucleus</a:t>
            </a:r>
          </a:p>
        </p:txBody>
      </p:sp>
    </p:spTree>
    <p:extLst>
      <p:ext uri="{BB962C8B-B14F-4D97-AF65-F5344CB8AC3E}">
        <p14:creationId xmlns:p14="http://schemas.microsoft.com/office/powerpoint/2010/main" val="1869265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0EED455-0EFB-DFF6-C92C-9BB00919A8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13" b="6388"/>
          <a:stretch/>
        </p:blipFill>
        <p:spPr bwMode="auto">
          <a:xfrm>
            <a:off x="30" y="15"/>
            <a:ext cx="18287970" cy="10286985"/>
          </a:xfrm>
          <a:prstGeom prst="rect">
            <a:avLst/>
          </a:prstGeom>
          <a:solidFill>
            <a:srgbClr val="FFFFFF"/>
          </a:solidFill>
        </p:spPr>
      </p:pic>
      <p:sp>
        <p:nvSpPr>
          <p:cNvPr id="3" name="TextBox 2">
            <a:extLst>
              <a:ext uri="{FF2B5EF4-FFF2-40B4-BE49-F238E27FC236}">
                <a16:creationId xmlns:a16="http://schemas.microsoft.com/office/drawing/2014/main" id="{8E5145B5-A3B1-DB1C-32EC-5BDFA6ACAB78}"/>
              </a:ext>
            </a:extLst>
          </p:cNvPr>
          <p:cNvSpPr txBox="1"/>
          <p:nvPr/>
        </p:nvSpPr>
        <p:spPr>
          <a:xfrm>
            <a:off x="0" y="228600"/>
            <a:ext cx="18287970" cy="830997"/>
          </a:xfrm>
          <a:prstGeom prst="rect">
            <a:avLst/>
          </a:prstGeom>
          <a:solidFill>
            <a:schemeClr val="bg1"/>
          </a:solidFill>
        </p:spPr>
        <p:txBody>
          <a:bodyPr wrap="square" rtlCol="0">
            <a:spAutoFit/>
          </a:bodyPr>
          <a:lstStyle/>
          <a:p>
            <a:pPr algn="ctr"/>
            <a:r>
              <a:rPr lang="en-US" sz="4800" dirty="0"/>
              <a:t>Bona fide mitotic figure: distinct chromosomes visible</a:t>
            </a:r>
          </a:p>
        </p:txBody>
      </p:sp>
    </p:spTree>
    <p:extLst>
      <p:ext uri="{BB962C8B-B14F-4D97-AF65-F5344CB8AC3E}">
        <p14:creationId xmlns:p14="http://schemas.microsoft.com/office/powerpoint/2010/main" val="3624709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a:extLst>
              <a:ext uri="{FF2B5EF4-FFF2-40B4-BE49-F238E27FC236}">
                <a16:creationId xmlns:a16="http://schemas.microsoft.com/office/drawing/2014/main" id="{2113D55C-F87A-14EF-00A4-1130B5E42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287"/>
            <a:ext cx="13716000" cy="10301288"/>
          </a:xfrm>
          <a:prstGeom prst="rect">
            <a:avLst/>
          </a:prstGeom>
          <a:noFill/>
          <a:extLst>
            <a:ext uri="{909E8E84-426E-40DD-AFC4-6F175D3DCCD1}">
              <a14:hiddenFill xmlns:a14="http://schemas.microsoft.com/office/drawing/2010/main">
                <a:solidFill>
                  <a:srgbClr val="FFFFFF"/>
                </a:solidFill>
              </a14:hiddenFill>
            </a:ext>
          </a:extLst>
        </p:spPr>
      </p:pic>
      <p:sp>
        <p:nvSpPr>
          <p:cNvPr id="595973" name="Rectangle 5">
            <a:extLst>
              <a:ext uri="{FF2B5EF4-FFF2-40B4-BE49-F238E27FC236}">
                <a16:creationId xmlns:a16="http://schemas.microsoft.com/office/drawing/2014/main" id="{41082548-432A-3709-AD40-9D82BAD77533}"/>
              </a:ext>
            </a:extLst>
          </p:cNvPr>
          <p:cNvSpPr>
            <a:spLocks noChangeArrowheads="1"/>
          </p:cNvSpPr>
          <p:nvPr/>
        </p:nvSpPr>
        <p:spPr bwMode="auto">
          <a:xfrm>
            <a:off x="4572000" y="0"/>
            <a:ext cx="9029700" cy="800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Mitotic Figure vs. Pyknotic Nucleus</a:t>
            </a:r>
          </a:p>
        </p:txBody>
      </p:sp>
      <p:pic>
        <p:nvPicPr>
          <p:cNvPr id="3" name="Picture 2">
            <a:extLst>
              <a:ext uri="{FF2B5EF4-FFF2-40B4-BE49-F238E27FC236}">
                <a16:creationId xmlns:a16="http://schemas.microsoft.com/office/drawing/2014/main" id="{B47163A0-53CA-8424-285F-58EE81558A05}"/>
              </a:ext>
            </a:extLst>
          </p:cNvPr>
          <p:cNvPicPr>
            <a:picLocks noChangeAspect="1"/>
          </p:cNvPicPr>
          <p:nvPr/>
        </p:nvPicPr>
        <p:blipFill>
          <a:blip r:embed="rId4"/>
          <a:stretch>
            <a:fillRect/>
          </a:stretch>
        </p:blipFill>
        <p:spPr>
          <a:xfrm>
            <a:off x="8557734" y="1772949"/>
            <a:ext cx="2276520" cy="3089997"/>
          </a:xfrm>
          <a:prstGeom prst="rect">
            <a:avLst/>
          </a:prstGeom>
        </p:spPr>
      </p:pic>
    </p:spTree>
    <p:extLst>
      <p:ext uri="{BB962C8B-B14F-4D97-AF65-F5344CB8AC3E}">
        <p14:creationId xmlns:p14="http://schemas.microsoft.com/office/powerpoint/2010/main" val="39019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4" name="Picture 4">
            <a:extLst>
              <a:ext uri="{FF2B5EF4-FFF2-40B4-BE49-F238E27FC236}">
                <a16:creationId xmlns:a16="http://schemas.microsoft.com/office/drawing/2014/main" id="{BA8803B1-19E5-3C97-FC63-A5ADBEA4E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13716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93930" name="AutoShape 10">
            <a:extLst>
              <a:ext uri="{FF2B5EF4-FFF2-40B4-BE49-F238E27FC236}">
                <a16:creationId xmlns:a16="http://schemas.microsoft.com/office/drawing/2014/main" id="{73376449-6D4A-7A50-C154-272CC9EDAC98}"/>
              </a:ext>
            </a:extLst>
          </p:cNvPr>
          <p:cNvSpPr>
            <a:spLocks noChangeArrowheads="1"/>
          </p:cNvSpPr>
          <p:nvPr/>
        </p:nvSpPr>
        <p:spPr bwMode="auto">
          <a:xfrm rot="1849660">
            <a:off x="8343900" y="3886200"/>
            <a:ext cx="800100" cy="342900"/>
          </a:xfrm>
          <a:prstGeom prst="chevron">
            <a:avLst>
              <a:gd name="adj" fmla="val 58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1" name="AutoShape 11">
            <a:extLst>
              <a:ext uri="{FF2B5EF4-FFF2-40B4-BE49-F238E27FC236}">
                <a16:creationId xmlns:a16="http://schemas.microsoft.com/office/drawing/2014/main" id="{DA0A889C-18FF-229B-F3BA-BB9E7D3ED23E}"/>
              </a:ext>
            </a:extLst>
          </p:cNvPr>
          <p:cNvSpPr>
            <a:spLocks noChangeArrowheads="1"/>
          </p:cNvSpPr>
          <p:nvPr/>
        </p:nvSpPr>
        <p:spPr bwMode="auto">
          <a:xfrm rot="1849660">
            <a:off x="4000500" y="3429000"/>
            <a:ext cx="800100" cy="342900"/>
          </a:xfrm>
          <a:prstGeom prst="chevron">
            <a:avLst>
              <a:gd name="adj" fmla="val 58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2" name="AutoShape 12">
            <a:extLst>
              <a:ext uri="{FF2B5EF4-FFF2-40B4-BE49-F238E27FC236}">
                <a16:creationId xmlns:a16="http://schemas.microsoft.com/office/drawing/2014/main" id="{57D77C81-1564-E0A3-486D-20827EB003CA}"/>
              </a:ext>
            </a:extLst>
          </p:cNvPr>
          <p:cNvSpPr>
            <a:spLocks noChangeArrowheads="1"/>
          </p:cNvSpPr>
          <p:nvPr/>
        </p:nvSpPr>
        <p:spPr bwMode="auto">
          <a:xfrm rot="1849660">
            <a:off x="10287000" y="6400800"/>
            <a:ext cx="800100" cy="342900"/>
          </a:xfrm>
          <a:prstGeom prst="chevron">
            <a:avLst>
              <a:gd name="adj" fmla="val 58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3" name="AutoShape 13">
            <a:extLst>
              <a:ext uri="{FF2B5EF4-FFF2-40B4-BE49-F238E27FC236}">
                <a16:creationId xmlns:a16="http://schemas.microsoft.com/office/drawing/2014/main" id="{180B4556-E96D-E262-7129-1ED6E58EE564}"/>
              </a:ext>
            </a:extLst>
          </p:cNvPr>
          <p:cNvSpPr>
            <a:spLocks noChangeArrowheads="1"/>
          </p:cNvSpPr>
          <p:nvPr/>
        </p:nvSpPr>
        <p:spPr bwMode="auto">
          <a:xfrm rot="1849660">
            <a:off x="6858000" y="6972300"/>
            <a:ext cx="800100" cy="342900"/>
          </a:xfrm>
          <a:prstGeom prst="chevron">
            <a:avLst>
              <a:gd name="adj" fmla="val 58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4" name="AutoShape 14">
            <a:extLst>
              <a:ext uri="{FF2B5EF4-FFF2-40B4-BE49-F238E27FC236}">
                <a16:creationId xmlns:a16="http://schemas.microsoft.com/office/drawing/2014/main" id="{045EDA60-5C60-DC4E-17DE-D975ECC29D95}"/>
              </a:ext>
            </a:extLst>
          </p:cNvPr>
          <p:cNvSpPr>
            <a:spLocks noChangeArrowheads="1"/>
          </p:cNvSpPr>
          <p:nvPr/>
        </p:nvSpPr>
        <p:spPr bwMode="auto">
          <a:xfrm rot="1849660">
            <a:off x="9144000" y="7658100"/>
            <a:ext cx="800100" cy="342900"/>
          </a:xfrm>
          <a:prstGeom prst="chevron">
            <a:avLst>
              <a:gd name="adj" fmla="val 58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5" name="AutoShape 15">
            <a:extLst>
              <a:ext uri="{FF2B5EF4-FFF2-40B4-BE49-F238E27FC236}">
                <a16:creationId xmlns:a16="http://schemas.microsoft.com/office/drawing/2014/main" id="{79F52E34-2583-154B-882D-1549CC0B635F}"/>
              </a:ext>
            </a:extLst>
          </p:cNvPr>
          <p:cNvSpPr>
            <a:spLocks noChangeArrowheads="1"/>
          </p:cNvSpPr>
          <p:nvPr/>
        </p:nvSpPr>
        <p:spPr bwMode="auto">
          <a:xfrm rot="1849660">
            <a:off x="4686300" y="9029700"/>
            <a:ext cx="800100" cy="342900"/>
          </a:xfrm>
          <a:prstGeom prst="chevron">
            <a:avLst>
              <a:gd name="adj" fmla="val 58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6" name="AutoShape 16">
            <a:extLst>
              <a:ext uri="{FF2B5EF4-FFF2-40B4-BE49-F238E27FC236}">
                <a16:creationId xmlns:a16="http://schemas.microsoft.com/office/drawing/2014/main" id="{E795DC48-479B-DE52-E6D5-27ABDE6BF00C}"/>
              </a:ext>
            </a:extLst>
          </p:cNvPr>
          <p:cNvSpPr>
            <a:spLocks noChangeArrowheads="1"/>
          </p:cNvSpPr>
          <p:nvPr/>
        </p:nvSpPr>
        <p:spPr bwMode="auto">
          <a:xfrm rot="1849660">
            <a:off x="8115300" y="6057900"/>
            <a:ext cx="800100" cy="342900"/>
          </a:xfrm>
          <a:prstGeom prst="chevron">
            <a:avLst>
              <a:gd name="adj"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7" name="AutoShape 17">
            <a:extLst>
              <a:ext uri="{FF2B5EF4-FFF2-40B4-BE49-F238E27FC236}">
                <a16:creationId xmlns:a16="http://schemas.microsoft.com/office/drawing/2014/main" id="{BC0590C0-774D-63E6-8227-55CE1BF48DA5}"/>
              </a:ext>
            </a:extLst>
          </p:cNvPr>
          <p:cNvSpPr>
            <a:spLocks noChangeArrowheads="1"/>
          </p:cNvSpPr>
          <p:nvPr/>
        </p:nvSpPr>
        <p:spPr bwMode="auto">
          <a:xfrm rot="1849660">
            <a:off x="13144500" y="3429000"/>
            <a:ext cx="800100" cy="342900"/>
          </a:xfrm>
          <a:prstGeom prst="chevron">
            <a:avLst>
              <a:gd name="adj"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
        <p:nvSpPr>
          <p:cNvPr id="593938" name="AutoShape 18">
            <a:extLst>
              <a:ext uri="{FF2B5EF4-FFF2-40B4-BE49-F238E27FC236}">
                <a16:creationId xmlns:a16="http://schemas.microsoft.com/office/drawing/2014/main" id="{63E8F792-2397-4D68-01A0-35839030589B}"/>
              </a:ext>
            </a:extLst>
          </p:cNvPr>
          <p:cNvSpPr>
            <a:spLocks noChangeArrowheads="1"/>
          </p:cNvSpPr>
          <p:nvPr/>
        </p:nvSpPr>
        <p:spPr bwMode="auto">
          <a:xfrm rot="1849660">
            <a:off x="11658600" y="1371600"/>
            <a:ext cx="800100" cy="342900"/>
          </a:xfrm>
          <a:prstGeom prst="chevron">
            <a:avLst>
              <a:gd name="adj"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endParaRPr lang="en-US" sz="4275"/>
          </a:p>
        </p:txBody>
      </p:sp>
    </p:spTree>
    <p:extLst>
      <p:ext uri="{BB962C8B-B14F-4D97-AF65-F5344CB8AC3E}">
        <p14:creationId xmlns:p14="http://schemas.microsoft.com/office/powerpoint/2010/main" val="1345756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6" name="Picture 4">
            <a:extLst>
              <a:ext uri="{FF2B5EF4-FFF2-40B4-BE49-F238E27FC236}">
                <a16:creationId xmlns:a16="http://schemas.microsoft.com/office/drawing/2014/main" id="{07FE7307-C252-B2B7-0147-F824D542E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0"/>
            <a:ext cx="94107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07237" name="Rectangle 5">
            <a:extLst>
              <a:ext uri="{FF2B5EF4-FFF2-40B4-BE49-F238E27FC236}">
                <a16:creationId xmlns:a16="http://schemas.microsoft.com/office/drawing/2014/main" id="{4EA67A2C-E588-9200-6138-556205BBE880}"/>
              </a:ext>
            </a:extLst>
          </p:cNvPr>
          <p:cNvSpPr>
            <a:spLocks noChangeArrowheads="1"/>
          </p:cNvSpPr>
          <p:nvPr/>
        </p:nvSpPr>
        <p:spPr bwMode="auto">
          <a:xfrm>
            <a:off x="6172200" y="0"/>
            <a:ext cx="59436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altLang="en-US" sz="4200" b="1"/>
              <a:t>Atypical Mitotic Figures</a:t>
            </a:r>
          </a:p>
        </p:txBody>
      </p:sp>
    </p:spTree>
    <p:extLst>
      <p:ext uri="{BB962C8B-B14F-4D97-AF65-F5344CB8AC3E}">
        <p14:creationId xmlns:p14="http://schemas.microsoft.com/office/powerpoint/2010/main" val="892552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3A280E-E23D-A771-3751-51C80A53BEB7}"/>
              </a:ext>
            </a:extLst>
          </p:cNvPr>
          <p:cNvSpPr>
            <a:spLocks noGrp="1"/>
          </p:cNvSpPr>
          <p:nvPr>
            <p:ph type="ctrTitle"/>
          </p:nvPr>
        </p:nvSpPr>
        <p:spPr>
          <a:xfrm>
            <a:off x="0" y="4237195"/>
            <a:ext cx="18208171" cy="1216131"/>
          </a:xfrm>
        </p:spPr>
        <p:txBody>
          <a:bodyPr/>
          <a:lstStyle/>
          <a:p>
            <a:pPr algn="ctr"/>
            <a:r>
              <a:rPr lang="en-US" dirty="0"/>
              <a:t>Test Your Knowledge!</a:t>
            </a:r>
          </a:p>
        </p:txBody>
      </p:sp>
    </p:spTree>
    <p:extLst>
      <p:ext uri="{BB962C8B-B14F-4D97-AF65-F5344CB8AC3E}">
        <p14:creationId xmlns:p14="http://schemas.microsoft.com/office/powerpoint/2010/main" val="768517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10;&#10;Description automatically generated">
            <a:extLst>
              <a:ext uri="{FF2B5EF4-FFF2-40B4-BE49-F238E27FC236}">
                <a16:creationId xmlns:a16="http://schemas.microsoft.com/office/drawing/2014/main" id="{1A0DA96B-9A13-19C8-FD1A-EC071CF12057}"/>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0EDEE43E-F78D-1465-04E3-B71AFA35330F}"/>
              </a:ext>
            </a:extLst>
          </p:cNvPr>
          <p:cNvSpPr txBox="1"/>
          <p:nvPr/>
        </p:nvSpPr>
        <p:spPr>
          <a:xfrm>
            <a:off x="1" y="0"/>
            <a:ext cx="18287999"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Atypical Mitosis – YES or NO?</a:t>
            </a:r>
          </a:p>
        </p:txBody>
      </p:sp>
    </p:spTree>
    <p:extLst>
      <p:ext uri="{BB962C8B-B14F-4D97-AF65-F5344CB8AC3E}">
        <p14:creationId xmlns:p14="http://schemas.microsoft.com/office/powerpoint/2010/main" val="1280845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10;&#10;Description automatically generated">
            <a:extLst>
              <a:ext uri="{FF2B5EF4-FFF2-40B4-BE49-F238E27FC236}">
                <a16:creationId xmlns:a16="http://schemas.microsoft.com/office/drawing/2014/main" id="{72B099FB-D4B6-E1CC-E6CC-BD4372CF7A9D}"/>
              </a:ext>
            </a:extLst>
          </p:cNvPr>
          <p:cNvPicPr>
            <a:picLocks noChangeAspect="1"/>
          </p:cNvPicPr>
          <p:nvPr/>
        </p:nvPicPr>
        <p:blipFill>
          <a:blip r:embed="rId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6A510560-2C73-3E93-DB59-E210131BD7DC}"/>
              </a:ext>
            </a:extLst>
          </p:cNvPr>
          <p:cNvSpPr txBox="1"/>
          <p:nvPr/>
        </p:nvSpPr>
        <p:spPr>
          <a:xfrm>
            <a:off x="0" y="-2210"/>
            <a:ext cx="18288000" cy="1015663"/>
          </a:xfrm>
          <a:prstGeom prst="rect">
            <a:avLst/>
          </a:prstGeom>
          <a:solidFill>
            <a:schemeClr val="bg1"/>
          </a:solidFill>
        </p:spPr>
        <p:txBody>
          <a:bodyPr wrap="square">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t>Atypical Mitosis – YES or NO?</a:t>
            </a:r>
          </a:p>
        </p:txBody>
      </p:sp>
    </p:spTree>
    <p:extLst>
      <p:ext uri="{BB962C8B-B14F-4D97-AF65-F5344CB8AC3E}">
        <p14:creationId xmlns:p14="http://schemas.microsoft.com/office/powerpoint/2010/main" val="67453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purple cells under a microscope&#10;&#10;Description automatically generated">
            <a:extLst>
              <a:ext uri="{FF2B5EF4-FFF2-40B4-BE49-F238E27FC236}">
                <a16:creationId xmlns:a16="http://schemas.microsoft.com/office/drawing/2014/main" id="{DB1ED2F2-6B42-3156-C204-9EBE8880EB17}"/>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87654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10;&#10;Description automatically generated">
            <a:extLst>
              <a:ext uri="{FF2B5EF4-FFF2-40B4-BE49-F238E27FC236}">
                <a16:creationId xmlns:a16="http://schemas.microsoft.com/office/drawing/2014/main" id="{23D9041C-264D-9A44-0A87-82C4117223EA}"/>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70025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ypical leio2.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201057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cell&#10;&#10;Description automatically generated">
            <a:extLst>
              <a:ext uri="{FF2B5EF4-FFF2-40B4-BE49-F238E27FC236}">
                <a16:creationId xmlns:a16="http://schemas.microsoft.com/office/drawing/2014/main" id="{D8CAD698-EE1D-F563-6B6C-D0553FA4B419}"/>
              </a:ext>
            </a:extLst>
          </p:cNvPr>
          <p:cNvPicPr>
            <a:picLocks noChangeAspect="1"/>
          </p:cNvPicPr>
          <p:nvPr/>
        </p:nvPicPr>
        <p:blipFill rotWithShape="1">
          <a:blip r:embed="rId3"/>
          <a:srcRect l="21070" r="28931"/>
          <a:stretch/>
        </p:blipFill>
        <p:spPr>
          <a:xfrm>
            <a:off x="9141744" y="23820"/>
            <a:ext cx="9143970" cy="10286985"/>
          </a:xfrm>
          <a:prstGeom prst="rect">
            <a:avLst/>
          </a:prstGeom>
        </p:spPr>
      </p:pic>
      <p:pic>
        <p:nvPicPr>
          <p:cNvPr id="3" name="Picture 2" descr="A purple and pink cells&#10;&#10;Description automatically generated">
            <a:extLst>
              <a:ext uri="{FF2B5EF4-FFF2-40B4-BE49-F238E27FC236}">
                <a16:creationId xmlns:a16="http://schemas.microsoft.com/office/drawing/2014/main" id="{9B7A690F-1B9A-0847-F56E-6FC8400C4B1F}"/>
              </a:ext>
            </a:extLst>
          </p:cNvPr>
          <p:cNvPicPr>
            <a:picLocks noChangeAspect="1"/>
          </p:cNvPicPr>
          <p:nvPr/>
        </p:nvPicPr>
        <p:blipFill rotWithShape="1">
          <a:blip r:embed="rId4"/>
          <a:srcRect l="33346" r="16654"/>
          <a:stretch/>
        </p:blipFill>
        <p:spPr>
          <a:xfrm>
            <a:off x="30957" y="11918"/>
            <a:ext cx="9144000" cy="10286985"/>
          </a:xfrm>
          <a:prstGeom prst="rect">
            <a:avLst/>
          </a:prstGeom>
        </p:spPr>
      </p:pic>
      <p:sp>
        <p:nvSpPr>
          <p:cNvPr id="6" name="TextBox 5">
            <a:extLst>
              <a:ext uri="{FF2B5EF4-FFF2-40B4-BE49-F238E27FC236}">
                <a16:creationId xmlns:a16="http://schemas.microsoft.com/office/drawing/2014/main" id="{818581AC-F01C-367E-F3D1-D301B2580868}"/>
              </a:ext>
            </a:extLst>
          </p:cNvPr>
          <p:cNvSpPr txBox="1"/>
          <p:nvPr/>
        </p:nvSpPr>
        <p:spPr>
          <a:xfrm>
            <a:off x="16488275" y="15791"/>
            <a:ext cx="1363835" cy="830997"/>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800" dirty="0"/>
              <a:t>Ki67</a:t>
            </a:r>
          </a:p>
        </p:txBody>
      </p:sp>
    </p:spTree>
    <p:extLst>
      <p:ext uri="{BB962C8B-B14F-4D97-AF65-F5344CB8AC3E}">
        <p14:creationId xmlns:p14="http://schemas.microsoft.com/office/powerpoint/2010/main" val="3481205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cell&#10;&#10;Description automatically generated">
            <a:extLst>
              <a:ext uri="{FF2B5EF4-FFF2-40B4-BE49-F238E27FC236}">
                <a16:creationId xmlns:a16="http://schemas.microsoft.com/office/drawing/2014/main" id="{3D3967B4-D238-E443-AD45-241E2CC64FC2}"/>
              </a:ext>
            </a:extLst>
          </p:cNvPr>
          <p:cNvPicPr>
            <a:picLocks noChangeAspect="1"/>
          </p:cNvPicPr>
          <p:nvPr/>
        </p:nvPicPr>
        <p:blipFill rotWithShape="1">
          <a:blip r:embed="rId2"/>
          <a:srcRect l="24583" r="9815"/>
          <a:stretch/>
        </p:blipFill>
        <p:spPr>
          <a:xfrm>
            <a:off x="31" y="-2"/>
            <a:ext cx="11997308" cy="10287000"/>
          </a:xfrm>
          <a:prstGeom prst="rect">
            <a:avLst/>
          </a:prstGeom>
        </p:spPr>
      </p:pic>
      <p:pic>
        <p:nvPicPr>
          <p:cNvPr id="3" name="Picture 2" descr="A microscope view of a cell&#10;&#10;Description automatically generated">
            <a:extLst>
              <a:ext uri="{FF2B5EF4-FFF2-40B4-BE49-F238E27FC236}">
                <a16:creationId xmlns:a16="http://schemas.microsoft.com/office/drawing/2014/main" id="{C58AA5FE-A375-0415-8FA5-A104A5DEF089}"/>
              </a:ext>
            </a:extLst>
          </p:cNvPr>
          <p:cNvPicPr>
            <a:picLocks noChangeAspect="1"/>
          </p:cNvPicPr>
          <p:nvPr/>
        </p:nvPicPr>
        <p:blipFill rotWithShape="1">
          <a:blip r:embed="rId3"/>
          <a:srcRect l="16213" r="49390"/>
          <a:stretch/>
        </p:blipFill>
        <p:spPr>
          <a:xfrm>
            <a:off x="11997338" y="-1"/>
            <a:ext cx="6290663" cy="10286999"/>
          </a:xfrm>
          <a:prstGeom prst="rect">
            <a:avLst/>
          </a:prstGeom>
        </p:spPr>
      </p:pic>
    </p:spTree>
    <p:extLst>
      <p:ext uri="{BB962C8B-B14F-4D97-AF65-F5344CB8AC3E}">
        <p14:creationId xmlns:p14="http://schemas.microsoft.com/office/powerpoint/2010/main" val="1542836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2931886"/>
            <a:ext cx="18288000" cy="3137209"/>
            <a:chOff x="0" y="2476206"/>
            <a:chExt cx="12192000" cy="1881524"/>
          </a:xfrm>
        </p:grpSpPr>
        <p:pic>
          <p:nvPicPr>
            <p:cNvPr id="5" name="Picture 4" descr="Capture16.JPG"/>
            <p:cNvPicPr>
              <a:picLocks noChangeAspect="1"/>
            </p:cNvPicPr>
            <p:nvPr/>
          </p:nvPicPr>
          <p:blipFill>
            <a:blip r:embed="rId2"/>
            <a:stretch>
              <a:fillRect/>
            </a:stretch>
          </p:blipFill>
          <p:spPr>
            <a:xfrm>
              <a:off x="0" y="2476206"/>
              <a:ext cx="12192000" cy="1881524"/>
            </a:xfrm>
            <a:prstGeom prst="rect">
              <a:avLst/>
            </a:prstGeom>
          </p:spPr>
        </p:pic>
        <p:sp>
          <p:nvSpPr>
            <p:cNvPr id="6" name="Rectangle 5"/>
            <p:cNvSpPr/>
            <p:nvPr/>
          </p:nvSpPr>
          <p:spPr>
            <a:xfrm>
              <a:off x="4174958" y="2743200"/>
              <a:ext cx="6858000" cy="288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96351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ypical mit 2.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91633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ypical leio low.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823219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ypical mitosis 1.jpg"/>
          <p:cNvPicPr>
            <a:picLocks noChangeAspect="1"/>
          </p:cNvPicPr>
          <p:nvPr/>
        </p:nvPicPr>
        <p:blipFill>
          <a:blip r:embed="rId2"/>
          <a:stretch>
            <a:fillRect/>
          </a:stretch>
        </p:blipFill>
        <p:spPr>
          <a:xfrm>
            <a:off x="0" y="0"/>
            <a:ext cx="9144000" cy="5143500"/>
          </a:xfrm>
          <a:prstGeom prst="rect">
            <a:avLst/>
          </a:prstGeom>
        </p:spPr>
      </p:pic>
      <p:pic>
        <p:nvPicPr>
          <p:cNvPr id="6" name="Picture 5" descr="atypical mitosis 2.jpg"/>
          <p:cNvPicPr>
            <a:picLocks noChangeAspect="1"/>
          </p:cNvPicPr>
          <p:nvPr/>
        </p:nvPicPr>
        <p:blipFill>
          <a:blip r:embed="rId3"/>
          <a:stretch>
            <a:fillRect/>
          </a:stretch>
        </p:blipFill>
        <p:spPr>
          <a:xfrm>
            <a:off x="0" y="5143500"/>
            <a:ext cx="9144000" cy="5143500"/>
          </a:xfrm>
          <a:prstGeom prst="rect">
            <a:avLst/>
          </a:prstGeom>
        </p:spPr>
      </p:pic>
      <p:pic>
        <p:nvPicPr>
          <p:cNvPr id="7" name="Picture 6" descr="atypical mitosis 3.jpg"/>
          <p:cNvPicPr>
            <a:picLocks noChangeAspect="1"/>
          </p:cNvPicPr>
          <p:nvPr/>
        </p:nvPicPr>
        <p:blipFill>
          <a:blip r:embed="rId4"/>
          <a:stretch>
            <a:fillRect/>
          </a:stretch>
        </p:blipFill>
        <p:spPr>
          <a:xfrm>
            <a:off x="9144000" y="0"/>
            <a:ext cx="9144000" cy="5143500"/>
          </a:xfrm>
          <a:prstGeom prst="rect">
            <a:avLst/>
          </a:prstGeom>
        </p:spPr>
      </p:pic>
      <p:pic>
        <p:nvPicPr>
          <p:cNvPr id="8" name="Picture 7" descr="atypical mitosis 4.jpg"/>
          <p:cNvPicPr>
            <a:picLocks noChangeAspect="1"/>
          </p:cNvPicPr>
          <p:nvPr/>
        </p:nvPicPr>
        <p:blipFill>
          <a:blip r:embed="rId5"/>
          <a:stretch>
            <a:fillRect/>
          </a:stretch>
        </p:blipFill>
        <p:spPr>
          <a:xfrm>
            <a:off x="9144000" y="5143500"/>
            <a:ext cx="9144000" cy="5143500"/>
          </a:xfrm>
          <a:prstGeom prst="rect">
            <a:avLst/>
          </a:prstGeom>
        </p:spPr>
      </p:pic>
      <p:sp>
        <p:nvSpPr>
          <p:cNvPr id="10" name="Right Arrow 9"/>
          <p:cNvSpPr/>
          <p:nvPr/>
        </p:nvSpPr>
        <p:spPr>
          <a:xfrm>
            <a:off x="3392906" y="2305009"/>
            <a:ext cx="583292" cy="4381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5673130" y="3519238"/>
            <a:ext cx="583292" cy="4381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
        <p:nvSpPr>
          <p:cNvPr id="12" name="Right Arrow 11"/>
          <p:cNvSpPr/>
          <p:nvPr/>
        </p:nvSpPr>
        <p:spPr>
          <a:xfrm>
            <a:off x="3684551" y="7412416"/>
            <a:ext cx="583292" cy="4381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
        <p:nvSpPr>
          <p:cNvPr id="13" name="Right Arrow 12"/>
          <p:cNvSpPr/>
          <p:nvPr/>
        </p:nvSpPr>
        <p:spPr>
          <a:xfrm>
            <a:off x="12768635" y="2314513"/>
            <a:ext cx="583292" cy="4381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a:off x="12768635" y="7412416"/>
            <a:ext cx="583292" cy="4381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8412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250"/>
            <a:ext cx="18288000" cy="1714500"/>
          </a:xfrm>
          <a:solidFill>
            <a:srgbClr val="92D050"/>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5400" dirty="0"/>
              <a:t>LEIOMYOSARCOMA</a:t>
            </a:r>
          </a:p>
        </p:txBody>
      </p:sp>
    </p:spTree>
    <p:extLst>
      <p:ext uri="{BB962C8B-B14F-4D97-AF65-F5344CB8AC3E}">
        <p14:creationId xmlns:p14="http://schemas.microsoft.com/office/powerpoint/2010/main" val="3640632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ypical leio recurrent lms.jpg"/>
          <p:cNvPicPr>
            <a:picLocks noChangeAspect="1"/>
          </p:cNvPicPr>
          <p:nvPr/>
        </p:nvPicPr>
        <p:blipFill>
          <a:blip r:embed="rId3"/>
          <a:stretch>
            <a:fillRect/>
          </a:stretch>
        </p:blipFill>
        <p:spPr>
          <a:xfrm>
            <a:off x="0" y="0"/>
            <a:ext cx="18288000" cy="10287000"/>
          </a:xfrm>
          <a:prstGeom prst="rect">
            <a:avLst/>
          </a:prstGeom>
        </p:spPr>
      </p:pic>
      <p:sp>
        <p:nvSpPr>
          <p:cNvPr id="3" name="TextBox 2"/>
          <p:cNvSpPr txBox="1"/>
          <p:nvPr/>
        </p:nvSpPr>
        <p:spPr>
          <a:xfrm>
            <a:off x="2" y="18040"/>
            <a:ext cx="18288000" cy="923330"/>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Pelvic recurrence 4 years later</a:t>
            </a:r>
          </a:p>
        </p:txBody>
      </p:sp>
    </p:spTree>
    <p:extLst>
      <p:ext uri="{BB962C8B-B14F-4D97-AF65-F5344CB8AC3E}">
        <p14:creationId xmlns:p14="http://schemas.microsoft.com/office/powerpoint/2010/main" val="1765580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0" y="1"/>
            <a:ext cx="18288000" cy="1764770"/>
          </a:xfrm>
          <a:solidFill>
            <a:schemeClr val="accent3">
              <a:lumMod val="40000"/>
              <a:lumOff val="60000"/>
            </a:schemeClr>
          </a:solid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eaLnBrk="1" hangingPunct="1"/>
            <a:r>
              <a:rPr lang="en-US" sz="6000" dirty="0">
                <a:latin typeface="Arial" pitchFamily="34" charset="0"/>
                <a:cs typeface="Arial" pitchFamily="34" charset="0"/>
              </a:rPr>
              <a:t>Practical Points – When to be Concerned</a:t>
            </a:r>
          </a:p>
        </p:txBody>
      </p:sp>
      <p:sp>
        <p:nvSpPr>
          <p:cNvPr id="43011" name="Rectangle 3"/>
          <p:cNvSpPr>
            <a:spLocks noGrp="1" noChangeArrowheads="1"/>
          </p:cNvSpPr>
          <p:nvPr>
            <p:ph type="body" idx="4294967295"/>
          </p:nvPr>
        </p:nvSpPr>
        <p:spPr>
          <a:xfrm>
            <a:off x="0" y="1817549"/>
            <a:ext cx="18288000" cy="8469452"/>
          </a:xfrm>
          <a:noFill/>
        </p:spPr>
        <p:txBody>
          <a:bodyPr>
            <a:normAutofit fontScale="92500"/>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eaLnBrk="1" hangingPunct="1"/>
            <a:endParaRPr lang="en-US" dirty="0"/>
          </a:p>
          <a:p>
            <a:pPr eaLnBrk="1" hangingPunct="1">
              <a:lnSpc>
                <a:spcPct val="200000"/>
              </a:lnSpc>
            </a:pPr>
            <a:r>
              <a:rPr lang="en-US" sz="5400" dirty="0">
                <a:latin typeface="Arial"/>
                <a:cs typeface="Arial"/>
              </a:rPr>
              <a:t>Tumors with significant nuclear atypia (multifocal or diffuse) and </a:t>
            </a:r>
            <a:r>
              <a:rPr lang="en-US" sz="5400" b="1" i="1" dirty="0">
                <a:latin typeface="Arial"/>
                <a:cs typeface="Arial"/>
              </a:rPr>
              <a:t>sub-diagnostic</a:t>
            </a:r>
            <a:r>
              <a:rPr lang="en-US" sz="5400" dirty="0">
                <a:latin typeface="Arial"/>
                <a:cs typeface="Arial"/>
              </a:rPr>
              <a:t> mitotic rate (8 to 9 per 10 HPFs)</a:t>
            </a:r>
          </a:p>
          <a:p>
            <a:pPr>
              <a:lnSpc>
                <a:spcPct val="200000"/>
              </a:lnSpc>
            </a:pPr>
            <a:r>
              <a:rPr lang="en-US" sz="5400" dirty="0">
                <a:latin typeface="Arial"/>
                <a:cs typeface="Arial"/>
              </a:rPr>
              <a:t>Atypical mitotic figures</a:t>
            </a:r>
          </a:p>
          <a:p>
            <a:pPr>
              <a:lnSpc>
                <a:spcPct val="200000"/>
              </a:lnSpc>
            </a:pPr>
            <a:r>
              <a:rPr lang="en-US" sz="5400" dirty="0">
                <a:latin typeface="Arial"/>
                <a:cs typeface="Arial"/>
              </a:rPr>
              <a:t>Sampling (and careful scrutiny) is key!</a:t>
            </a:r>
          </a:p>
          <a:p>
            <a:pPr marL="0" indent="0">
              <a:buNone/>
            </a:pPr>
            <a:endParaRPr lang="en-US" dirty="0"/>
          </a:p>
        </p:txBody>
      </p:sp>
    </p:spTree>
    <p:custDataLst>
      <p:tags r:id="rId1"/>
    </p:custDataLst>
    <p:extLst>
      <p:ext uri="{BB962C8B-B14F-4D97-AF65-F5344CB8AC3E}">
        <p14:creationId xmlns:p14="http://schemas.microsoft.com/office/powerpoint/2010/main" val="3843581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0" y="50270"/>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eaLnBrk="1" hangingPunct="1"/>
            <a:r>
              <a:rPr lang="en-US" sz="6000" dirty="0">
                <a:latin typeface="Arial" pitchFamily="34" charset="0"/>
                <a:cs typeface="Arial" pitchFamily="34" charset="0"/>
              </a:rPr>
              <a:t>Practical Points</a:t>
            </a:r>
          </a:p>
        </p:txBody>
      </p:sp>
      <p:sp>
        <p:nvSpPr>
          <p:cNvPr id="43011" name="Rectangle 3"/>
          <p:cNvSpPr>
            <a:spLocks noGrp="1" noChangeArrowheads="1"/>
          </p:cNvSpPr>
          <p:nvPr>
            <p:ph type="body" idx="4294967295"/>
          </p:nvPr>
        </p:nvSpPr>
        <p:spPr>
          <a:xfrm>
            <a:off x="0" y="1817549"/>
            <a:ext cx="18288000" cy="8469452"/>
          </a:xfrm>
          <a:no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eaLnBrk="1" hangingPunct="1"/>
            <a:endParaRPr lang="en-US" dirty="0"/>
          </a:p>
          <a:p>
            <a:pPr eaLnBrk="1" hangingPunct="1">
              <a:lnSpc>
                <a:spcPct val="200000"/>
              </a:lnSpc>
            </a:pPr>
            <a:r>
              <a:rPr lang="en-US" sz="5400" dirty="0">
                <a:latin typeface="Arial"/>
                <a:cs typeface="Arial"/>
              </a:rPr>
              <a:t>Cautiously survey at 10 (to 20X) to assess mitotic rate and look for “hotspots”</a:t>
            </a:r>
          </a:p>
          <a:p>
            <a:pPr eaLnBrk="1" hangingPunct="1">
              <a:lnSpc>
                <a:spcPct val="200000"/>
              </a:lnSpc>
            </a:pPr>
            <a:r>
              <a:rPr lang="en-US" sz="5400" dirty="0">
                <a:latin typeface="Arial"/>
                <a:cs typeface="Arial"/>
              </a:rPr>
              <a:t>Consider Ki67 to look for “hotspots”</a:t>
            </a:r>
            <a:endParaRPr lang="en-US" dirty="0"/>
          </a:p>
        </p:txBody>
      </p:sp>
    </p:spTree>
    <p:custDataLst>
      <p:tags r:id="rId1"/>
    </p:custDataLst>
    <p:extLst>
      <p:ext uri="{BB962C8B-B14F-4D97-AF65-F5344CB8AC3E}">
        <p14:creationId xmlns:p14="http://schemas.microsoft.com/office/powerpoint/2010/main" val="1978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ypical leio 3.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766427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D4C8-30A1-FE9D-5AAD-2DDE0B16C61D}"/>
              </a:ext>
            </a:extLst>
          </p:cNvPr>
          <p:cNvSpPr>
            <a:spLocks noGrp="1"/>
          </p:cNvSpPr>
          <p:nvPr>
            <p:ph type="title"/>
          </p:nvPr>
        </p:nvSpPr>
        <p:spPr>
          <a:xfrm>
            <a:off x="0" y="1"/>
            <a:ext cx="18288000" cy="2198913"/>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5400" dirty="0">
                <a:latin typeface="Arial"/>
                <a:cs typeface="Arial"/>
              </a:rPr>
              <a:t>Leiomyoma with bizarre nuclei (atypical leiomyoma, </a:t>
            </a:r>
            <a:r>
              <a:rPr lang="en-US" sz="5400" dirty="0" err="1">
                <a:latin typeface="Arial"/>
                <a:cs typeface="Arial"/>
              </a:rPr>
              <a:t>symplastic</a:t>
            </a:r>
            <a:r>
              <a:rPr lang="en-US" sz="5400" dirty="0">
                <a:latin typeface="Arial"/>
                <a:cs typeface="Arial"/>
              </a:rPr>
              <a:t> leiomyoma, leiomyoma with </a:t>
            </a:r>
            <a:r>
              <a:rPr lang="en-US" sz="5400" dirty="0" err="1">
                <a:latin typeface="Arial"/>
                <a:cs typeface="Arial"/>
              </a:rPr>
              <a:t>symplastic</a:t>
            </a:r>
            <a:r>
              <a:rPr lang="en-US" sz="5400" dirty="0">
                <a:latin typeface="Arial"/>
                <a:cs typeface="Arial"/>
              </a:rPr>
              <a:t> change)</a:t>
            </a:r>
            <a:endParaRPr lang="en-US" sz="5400" dirty="0"/>
          </a:p>
        </p:txBody>
      </p:sp>
      <p:sp>
        <p:nvSpPr>
          <p:cNvPr id="3" name="Content Placeholder 2">
            <a:extLst>
              <a:ext uri="{FF2B5EF4-FFF2-40B4-BE49-F238E27FC236}">
                <a16:creationId xmlns:a16="http://schemas.microsoft.com/office/drawing/2014/main" id="{286C0F8B-F54A-744F-A6CE-02A13D25E00D}"/>
              </a:ext>
            </a:extLst>
          </p:cNvPr>
          <p:cNvSpPr>
            <a:spLocks noGrp="1"/>
          </p:cNvSpPr>
          <p:nvPr>
            <p:ph idx="1"/>
          </p:nvPr>
        </p:nvSpPr>
        <p:spPr>
          <a:xfrm>
            <a:off x="0" y="3383981"/>
            <a:ext cx="17124219" cy="6788945"/>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lvl="1">
              <a:lnSpc>
                <a:spcPct val="150000"/>
              </a:lnSpc>
            </a:pPr>
            <a:r>
              <a:rPr lang="en-US" sz="4000" dirty="0">
                <a:latin typeface="Arial"/>
                <a:cs typeface="Arial"/>
              </a:rPr>
              <a:t>“contain bizarre cells arranged in multifocal to diffuse distribution in a background of typical leiomyoma”</a:t>
            </a:r>
          </a:p>
          <a:p>
            <a:pPr lvl="1">
              <a:lnSpc>
                <a:spcPct val="150000"/>
              </a:lnSpc>
            </a:pPr>
            <a:r>
              <a:rPr lang="en-US" sz="4000" dirty="0">
                <a:latin typeface="Arial"/>
                <a:cs typeface="Arial"/>
              </a:rPr>
              <a:t>“the bizarre cells may be mononucleated or multinucleated and may have eosinophilic or globular cytoplasm, smudged chromatin, and nuclear pseudo-inclusions”</a:t>
            </a:r>
          </a:p>
          <a:p>
            <a:pPr lvl="1">
              <a:lnSpc>
                <a:spcPct val="150000"/>
              </a:lnSpc>
            </a:pPr>
            <a:r>
              <a:rPr lang="en-US" sz="4000" dirty="0">
                <a:latin typeface="Arial"/>
                <a:cs typeface="Arial"/>
              </a:rPr>
              <a:t>“mitotic activity is </a:t>
            </a:r>
            <a:r>
              <a:rPr lang="en-US" sz="4000" i="1" dirty="0">
                <a:latin typeface="Arial"/>
                <a:cs typeface="Arial"/>
              </a:rPr>
              <a:t>typically</a:t>
            </a:r>
            <a:r>
              <a:rPr lang="en-US" sz="4000" dirty="0">
                <a:latin typeface="Arial"/>
                <a:cs typeface="Arial"/>
              </a:rPr>
              <a:t> low (&lt;5 per 10 HPF) but karyorrhectic nuclei, which may mimic atypical mitotic figures, are not uncommon”</a:t>
            </a:r>
          </a:p>
          <a:p>
            <a:endParaRPr lang="en-US" dirty="0"/>
          </a:p>
        </p:txBody>
      </p:sp>
    </p:spTree>
    <p:extLst>
      <p:ext uri="{BB962C8B-B14F-4D97-AF65-F5344CB8AC3E}">
        <p14:creationId xmlns:p14="http://schemas.microsoft.com/office/powerpoint/2010/main" val="2674136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and purple cells&#10;&#10;Description automatically generated">
            <a:extLst>
              <a:ext uri="{FF2B5EF4-FFF2-40B4-BE49-F238E27FC236}">
                <a16:creationId xmlns:a16="http://schemas.microsoft.com/office/drawing/2014/main" id="{63D7188A-22A7-F5F0-CC6A-9E86C24D4B5D}"/>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8628C882-EC86-8FA6-05BD-3E6A7B6CC56F}"/>
              </a:ext>
            </a:extLst>
          </p:cNvPr>
          <p:cNvSpPr txBox="1"/>
          <p:nvPr/>
        </p:nvSpPr>
        <p:spPr>
          <a:xfrm>
            <a:off x="30957" y="13854"/>
            <a:ext cx="1828800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err="1"/>
              <a:t>LMS</a:t>
            </a:r>
            <a:r>
              <a:rPr lang="en-US" sz="6000" dirty="0"/>
              <a:t> with leiomyoma-like areas</a:t>
            </a:r>
          </a:p>
        </p:txBody>
      </p:sp>
    </p:spTree>
    <p:extLst>
      <p:ext uri="{BB962C8B-B14F-4D97-AF65-F5344CB8AC3E}">
        <p14:creationId xmlns:p14="http://schemas.microsoft.com/office/powerpoint/2010/main" val="1145256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purple cells&#10;&#10;Description automatically generated">
            <a:extLst>
              <a:ext uri="{FF2B5EF4-FFF2-40B4-BE49-F238E27FC236}">
                <a16:creationId xmlns:a16="http://schemas.microsoft.com/office/drawing/2014/main" id="{7726550C-3103-DC5F-7D56-ED60FBA0F4A8}"/>
              </a:ext>
            </a:extLst>
          </p:cNvPr>
          <p:cNvPicPr>
            <a:picLocks noChangeAspect="1"/>
          </p:cNvPicPr>
          <p:nvPr/>
        </p:nvPicPr>
        <p:blipFill rotWithShape="1">
          <a:blip r:embed="rId2"/>
          <a:srcRect/>
          <a:stretch/>
        </p:blipFill>
        <p:spPr>
          <a:xfrm>
            <a:off x="0" y="0"/>
            <a:ext cx="18288000" cy="10287000"/>
          </a:xfrm>
          <a:prstGeom prst="rect">
            <a:avLst/>
          </a:prstGeom>
          <a:noFill/>
        </p:spPr>
      </p:pic>
      <p:sp>
        <p:nvSpPr>
          <p:cNvPr id="4" name="TextBox 3">
            <a:extLst>
              <a:ext uri="{FF2B5EF4-FFF2-40B4-BE49-F238E27FC236}">
                <a16:creationId xmlns:a16="http://schemas.microsoft.com/office/drawing/2014/main" id="{5E7BFB92-A763-BFA1-513F-BDD0D94F9874}"/>
              </a:ext>
            </a:extLst>
          </p:cNvPr>
          <p:cNvSpPr txBox="1"/>
          <p:nvPr/>
        </p:nvSpPr>
        <p:spPr>
          <a:xfrm>
            <a:off x="0" y="0"/>
            <a:ext cx="18288000" cy="1015663"/>
          </a:xfrm>
          <a:prstGeom prst="rect">
            <a:avLst/>
          </a:prstGeom>
          <a:solidFill>
            <a:schemeClr val="bg1"/>
          </a:solid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err="1"/>
              <a:t>LMS</a:t>
            </a:r>
            <a:r>
              <a:rPr lang="en-US" sz="6000" dirty="0"/>
              <a:t> with smudged nuclei</a:t>
            </a:r>
          </a:p>
        </p:txBody>
      </p:sp>
    </p:spTree>
    <p:extLst>
      <p:ext uri="{BB962C8B-B14F-4D97-AF65-F5344CB8AC3E}">
        <p14:creationId xmlns:p14="http://schemas.microsoft.com/office/powerpoint/2010/main" val="1824310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ink and purple cell&#10;&#10;Description automatically generated">
            <a:extLst>
              <a:ext uri="{FF2B5EF4-FFF2-40B4-BE49-F238E27FC236}">
                <a16:creationId xmlns:a16="http://schemas.microsoft.com/office/drawing/2014/main" id="{55EC00BE-F548-53EE-FF18-0DA4F0ED28D5}"/>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61857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icroscope&#10;&#10;Description automatically generated">
            <a:extLst>
              <a:ext uri="{FF2B5EF4-FFF2-40B4-BE49-F238E27FC236}">
                <a16:creationId xmlns:a16="http://schemas.microsoft.com/office/drawing/2014/main" id="{C2687736-EE35-C93C-6337-8AC7AD17F5FC}"/>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879271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ypical mitosis 1.jpg">
            <a:extLst>
              <a:ext uri="{FF2B5EF4-FFF2-40B4-BE49-F238E27FC236}">
                <a16:creationId xmlns:a16="http://schemas.microsoft.com/office/drawing/2014/main" id="{07D8CA35-FC0F-BBF5-A588-204C23875D6E}"/>
              </a:ext>
            </a:extLst>
          </p:cNvPr>
          <p:cNvPicPr>
            <a:picLocks noChangeAspect="1"/>
          </p:cNvPicPr>
          <p:nvPr/>
        </p:nvPicPr>
        <p:blipFill>
          <a:blip r:embed="rId2"/>
          <a:stretch>
            <a:fillRect/>
          </a:stretch>
        </p:blipFill>
        <p:spPr>
          <a:xfrm>
            <a:off x="0" y="0"/>
            <a:ext cx="18288000" cy="10287000"/>
          </a:xfrm>
          <a:prstGeom prst="rect">
            <a:avLst/>
          </a:prstGeom>
        </p:spPr>
      </p:pic>
      <p:sp>
        <p:nvSpPr>
          <p:cNvPr id="3" name="Right Arrow 9">
            <a:extLst>
              <a:ext uri="{FF2B5EF4-FFF2-40B4-BE49-F238E27FC236}">
                <a16:creationId xmlns:a16="http://schemas.microsoft.com/office/drawing/2014/main" id="{3BFA763C-2239-E922-69A3-780A0D13CC41}"/>
              </a:ext>
            </a:extLst>
          </p:cNvPr>
          <p:cNvSpPr/>
          <p:nvPr/>
        </p:nvSpPr>
        <p:spPr>
          <a:xfrm>
            <a:off x="6925816" y="4563300"/>
            <a:ext cx="1083509" cy="87638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10">
            <a:extLst>
              <a:ext uri="{FF2B5EF4-FFF2-40B4-BE49-F238E27FC236}">
                <a16:creationId xmlns:a16="http://schemas.microsoft.com/office/drawing/2014/main" id="{4BA67B5C-8FFF-C994-8BF5-6F97EE797057}"/>
              </a:ext>
            </a:extLst>
          </p:cNvPr>
          <p:cNvSpPr/>
          <p:nvPr/>
        </p:nvSpPr>
        <p:spPr>
          <a:xfrm>
            <a:off x="11395057" y="7107564"/>
            <a:ext cx="1083509" cy="87638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8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1923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6">
              <a:lumMod val="40000"/>
              <a:lumOff val="60000"/>
            </a:schemeClr>
          </a:solidFill>
        </p:spPr>
        <p:txBody>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5400" dirty="0"/>
              <a:t>Case 2: Clinical History</a:t>
            </a:r>
          </a:p>
        </p:txBody>
      </p:sp>
      <p:sp>
        <p:nvSpPr>
          <p:cNvPr id="3" name="Content Placeholder 2"/>
          <p:cNvSpPr>
            <a:spLocks noGrp="1"/>
          </p:cNvSpPr>
          <p:nvPr>
            <p:ph type="body" sz="quarter" idx="10"/>
          </p:nvPr>
        </p:nvSpPr>
        <p:spPr>
          <a:xfrm>
            <a:off x="0" y="2336038"/>
            <a:ext cx="18288000" cy="6265491"/>
          </a:xfrm>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indent="0" algn="ctr">
              <a:lnSpc>
                <a:spcPct val="200000"/>
              </a:lnSpc>
              <a:buNone/>
            </a:pPr>
            <a:r>
              <a:rPr lang="en-US" sz="4800" dirty="0">
                <a:latin typeface="Arial"/>
                <a:cs typeface="Arial"/>
              </a:rPr>
              <a:t>A 30-year-old woman with uterine fibroids underwent myomectomy; the specimen consisted of a 500 gram aggregate of cylindrical pink-tan tissue</a:t>
            </a:r>
          </a:p>
        </p:txBody>
      </p:sp>
    </p:spTree>
    <p:extLst>
      <p:ext uri="{BB962C8B-B14F-4D97-AF65-F5344CB8AC3E}">
        <p14:creationId xmlns:p14="http://schemas.microsoft.com/office/powerpoint/2010/main" val="1195729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H leiomyoma area 1 low.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3329185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H leiomyoma area 1.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537776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H leiomyoma area 1a.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96611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ypical mit 1.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5284375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H leiomyoma area 1b.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621613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area 2 low.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318283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area 2.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5588594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area 2 high.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646032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staghorn vessels.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526414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area 2 atypical cell.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500599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blobs.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5922966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FH stain 1.jpg"/>
          <p:cNvPicPr>
            <a:picLocks noChangeAspect="1"/>
          </p:cNvPicPr>
          <p:nvPr/>
        </p:nvPicPr>
        <p:blipFill>
          <a:blip r:embed="rId2"/>
          <a:stretch>
            <a:fillRect/>
          </a:stretch>
        </p:blipFill>
        <p:spPr>
          <a:xfrm>
            <a:off x="0" y="0"/>
            <a:ext cx="18288000" cy="10287000"/>
          </a:xfrm>
          <a:prstGeom prst="rect">
            <a:avLst/>
          </a:prstGeom>
        </p:spPr>
      </p:pic>
      <p:sp>
        <p:nvSpPr>
          <p:cNvPr id="3" name="TextBox 2"/>
          <p:cNvSpPr txBox="1"/>
          <p:nvPr/>
        </p:nvSpPr>
        <p:spPr>
          <a:xfrm>
            <a:off x="16881629" y="167055"/>
            <a:ext cx="1145027" cy="784830"/>
          </a:xfrm>
          <a:prstGeom prst="rect">
            <a:avLst/>
          </a:prstGeom>
          <a:solidFill>
            <a:schemeClr val="bg1"/>
          </a:solidFill>
        </p:spPr>
        <p:txBody>
          <a:bodyPr wrap="square" lIns="137157" tIns="68579" rIns="137157" bIns="68579"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FH </a:t>
            </a:r>
          </a:p>
        </p:txBody>
      </p:sp>
    </p:spTree>
    <p:extLst>
      <p:ext uri="{BB962C8B-B14F-4D97-AF65-F5344CB8AC3E}">
        <p14:creationId xmlns:p14="http://schemas.microsoft.com/office/powerpoint/2010/main" val="35555284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leiomyoma FS stain 2.jpg"/>
          <p:cNvPicPr>
            <a:picLocks noChangeAspect="1"/>
          </p:cNvPicPr>
          <p:nvPr/>
        </p:nvPicPr>
        <p:blipFill>
          <a:blip r:embed="rId2"/>
          <a:stretch>
            <a:fillRect/>
          </a:stretch>
        </p:blipFill>
        <p:spPr>
          <a:xfrm>
            <a:off x="0" y="0"/>
            <a:ext cx="18288000" cy="10287000"/>
          </a:xfrm>
          <a:prstGeom prst="rect">
            <a:avLst/>
          </a:prstGeom>
        </p:spPr>
      </p:pic>
      <p:sp>
        <p:nvSpPr>
          <p:cNvPr id="3" name="TextBox 2"/>
          <p:cNvSpPr txBox="1"/>
          <p:nvPr/>
        </p:nvSpPr>
        <p:spPr>
          <a:xfrm>
            <a:off x="17072813" y="76817"/>
            <a:ext cx="995946" cy="784830"/>
          </a:xfrm>
          <a:prstGeom prst="rect">
            <a:avLst/>
          </a:prstGeom>
          <a:solidFill>
            <a:schemeClr val="bg1"/>
          </a:solidFill>
        </p:spPr>
        <p:txBody>
          <a:bodyPr wrap="square" lIns="137157" tIns="68579" rIns="137157" bIns="68579"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FH</a:t>
            </a:r>
          </a:p>
        </p:txBody>
      </p:sp>
    </p:spTree>
    <p:extLst>
      <p:ext uri="{BB962C8B-B14F-4D97-AF65-F5344CB8AC3E}">
        <p14:creationId xmlns:p14="http://schemas.microsoft.com/office/powerpoint/2010/main" val="33699492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250"/>
            <a:ext cx="18288000" cy="1714500"/>
          </a:xfrm>
          <a:solidFill>
            <a:srgbClr val="92D050"/>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4800" dirty="0">
                <a:latin typeface="Arial"/>
                <a:cs typeface="Arial"/>
              </a:rPr>
              <a:t>FH DEFICIENT LEIOMYOMA</a:t>
            </a:r>
          </a:p>
        </p:txBody>
      </p:sp>
    </p:spTree>
    <p:extLst>
      <p:ext uri="{BB962C8B-B14F-4D97-AF65-F5344CB8AC3E}">
        <p14:creationId xmlns:p14="http://schemas.microsoft.com/office/powerpoint/2010/main" val="1344453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ypical mit 3.jpg"/>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6412690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8288000" cy="2126459"/>
          </a:xfrm>
          <a:solidFill>
            <a:schemeClr val="accent3">
              <a:lumMod val="40000"/>
              <a:lumOff val="60000"/>
            </a:schemeClr>
          </a:solid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6000" dirty="0">
                <a:latin typeface="Arial"/>
                <a:cs typeface="Arial"/>
              </a:rPr>
              <a:t>Hereditary Leiomyomatosis Renal Cell Carcinoma (HLRCC)</a:t>
            </a:r>
          </a:p>
        </p:txBody>
      </p:sp>
      <p:sp>
        <p:nvSpPr>
          <p:cNvPr id="4" name="Content Placeholder 3"/>
          <p:cNvSpPr>
            <a:spLocks noGrp="1"/>
          </p:cNvSpPr>
          <p:nvPr>
            <p:ph sz="half" idx="1"/>
          </p:nvPr>
        </p:nvSpPr>
        <p:spPr>
          <a:xfrm>
            <a:off x="1" y="2400302"/>
            <a:ext cx="8482265" cy="7273088"/>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dirty="0"/>
              <a:t>In 1973, Reed et al. described two families that had coexisting cutaneous and uterine smooth muscle tumors (Reed syndrome)</a:t>
            </a:r>
          </a:p>
          <a:p>
            <a:r>
              <a:rPr lang="en-US" dirty="0"/>
              <a:t>Autosomal dominant pattern of inheritance, incomplete penetrance</a:t>
            </a:r>
          </a:p>
          <a:p>
            <a:r>
              <a:rPr lang="en-US" dirty="0"/>
              <a:t>Later, an association with papillary renal cell carcinoma (RCC) was discovered</a:t>
            </a:r>
          </a:p>
          <a:p>
            <a:r>
              <a:rPr lang="en-US" sz="5550" dirty="0"/>
              <a:t>Associated with germline heterozygous loss of function mutations in fumarate hydratase</a:t>
            </a:r>
          </a:p>
        </p:txBody>
      </p:sp>
      <p:pic>
        <p:nvPicPr>
          <p:cNvPr id="8" name="Picture 2" descr="Image result for FH deficiency"/>
          <p:cNvPicPr>
            <a:picLocks noGrp="1" noChangeAspect="1" noChangeArrowheads="1"/>
          </p:cNvPicPr>
          <p:nvPr>
            <p:ph sz="half" idx="2"/>
          </p:nvPr>
        </p:nvPicPr>
        <p:blipFill>
          <a:blip r:embed="rId3" cstate="print"/>
          <a:srcRect/>
          <a:stretch>
            <a:fillRect/>
          </a:stretch>
        </p:blipFill>
        <p:spPr bwMode="auto">
          <a:xfrm>
            <a:off x="8492308" y="3284623"/>
            <a:ext cx="10100411" cy="4584032"/>
          </a:xfrm>
          <a:prstGeom prst="rect">
            <a:avLst/>
          </a:prstGeom>
          <a:noFill/>
        </p:spPr>
      </p:pic>
    </p:spTree>
    <p:extLst>
      <p:ext uri="{BB962C8B-B14F-4D97-AF65-F5344CB8AC3E}">
        <p14:creationId xmlns:p14="http://schemas.microsoft.com/office/powerpoint/2010/main" val="18031620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812996"/>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6000" dirty="0" err="1">
                <a:latin typeface="Arial"/>
                <a:cs typeface="Arial"/>
              </a:rPr>
              <a:t>HLRCC</a:t>
            </a:r>
            <a:r>
              <a:rPr lang="en-US" sz="6000" dirty="0">
                <a:latin typeface="Arial"/>
                <a:cs typeface="Arial"/>
              </a:rPr>
              <a:t> Lifetime Risk</a:t>
            </a:r>
          </a:p>
        </p:txBody>
      </p:sp>
      <p:sp>
        <p:nvSpPr>
          <p:cNvPr id="3" name="Content Placeholder 2"/>
          <p:cNvSpPr>
            <a:spLocks noGrp="1"/>
          </p:cNvSpPr>
          <p:nvPr>
            <p:ph idx="1"/>
          </p:nvPr>
        </p:nvSpPr>
        <p:spPr>
          <a:xfrm>
            <a:off x="0" y="2400301"/>
            <a:ext cx="18288000" cy="6788945"/>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lvl="1" algn="ctr"/>
            <a:r>
              <a:rPr lang="en-US" sz="4800" dirty="0">
                <a:latin typeface="Arial"/>
                <a:cs typeface="Arial"/>
              </a:rPr>
              <a:t>Cutaneous </a:t>
            </a:r>
            <a:r>
              <a:rPr lang="en-US" sz="4800" dirty="0" err="1">
                <a:latin typeface="Arial"/>
                <a:cs typeface="Arial"/>
              </a:rPr>
              <a:t>Leiomyomas</a:t>
            </a:r>
            <a:r>
              <a:rPr lang="en-US" sz="4800" dirty="0">
                <a:latin typeface="Arial"/>
                <a:cs typeface="Arial"/>
              </a:rPr>
              <a:t> (~70%)</a:t>
            </a:r>
          </a:p>
          <a:p>
            <a:pPr lvl="1" algn="ctr"/>
            <a:r>
              <a:rPr lang="en-US" sz="4800" dirty="0">
                <a:latin typeface="Arial"/>
                <a:cs typeface="Arial"/>
              </a:rPr>
              <a:t>Uterine Fibroids (~80%)</a:t>
            </a:r>
          </a:p>
          <a:p>
            <a:pPr lvl="1" algn="ctr"/>
            <a:r>
              <a:rPr lang="en-US" sz="4800" dirty="0">
                <a:latin typeface="Arial"/>
                <a:cs typeface="Arial"/>
              </a:rPr>
              <a:t>Papillary Renal Cell Carcinoma (15-30%)</a:t>
            </a:r>
          </a:p>
        </p:txBody>
      </p:sp>
      <p:pic>
        <p:nvPicPr>
          <p:cNvPr id="51204" name="Picture 4" descr="http://www.e-ijd.org/articles/2010/55/4/images/IndianJDermatol_2010_55_4_337_74535_f3.jpg"/>
          <p:cNvPicPr>
            <a:picLocks noChangeAspect="1" noChangeArrowheads="1"/>
          </p:cNvPicPr>
          <p:nvPr/>
        </p:nvPicPr>
        <p:blipFill>
          <a:blip r:embed="rId2" cstate="print"/>
          <a:srcRect/>
          <a:stretch>
            <a:fillRect/>
          </a:stretch>
        </p:blipFill>
        <p:spPr bwMode="auto">
          <a:xfrm>
            <a:off x="9448802" y="5905502"/>
            <a:ext cx="4857750" cy="2432147"/>
          </a:xfrm>
          <a:prstGeom prst="rect">
            <a:avLst/>
          </a:prstGeom>
          <a:noFill/>
        </p:spPr>
      </p:pic>
      <p:pic>
        <p:nvPicPr>
          <p:cNvPr id="51206" name="Picture 6" descr="https://basicmedicalkey.com/wp-content/uploads/2016/09/A145302_4_En_35_Fig16_HTML.jpg"/>
          <p:cNvPicPr>
            <a:picLocks noChangeAspect="1" noChangeArrowheads="1"/>
          </p:cNvPicPr>
          <p:nvPr/>
        </p:nvPicPr>
        <p:blipFill>
          <a:blip r:embed="rId3" cstate="print"/>
          <a:srcRect/>
          <a:stretch>
            <a:fillRect/>
          </a:stretch>
        </p:blipFill>
        <p:spPr bwMode="auto">
          <a:xfrm>
            <a:off x="1371600" y="5448302"/>
            <a:ext cx="6508356" cy="4157663"/>
          </a:xfrm>
          <a:prstGeom prst="rect">
            <a:avLst/>
          </a:prstGeom>
          <a:noFill/>
        </p:spPr>
      </p:pic>
      <p:sp>
        <p:nvSpPr>
          <p:cNvPr id="8" name="TextBox 7"/>
          <p:cNvSpPr txBox="1"/>
          <p:nvPr/>
        </p:nvSpPr>
        <p:spPr>
          <a:xfrm>
            <a:off x="8300964" y="8915565"/>
            <a:ext cx="8603454" cy="738657"/>
          </a:xfrm>
          <a:prstGeom prst="rect">
            <a:avLst/>
          </a:prstGeom>
          <a:noFill/>
        </p:spPr>
        <p:txBody>
          <a:bodyPr wrap="square" lIns="182876" tIns="91437" rIns="182876" bIns="91437"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a:ea typeface="+mn-ea"/>
                <a:cs typeface="Arial"/>
              </a:rPr>
              <a:t>Lehtonen</a:t>
            </a:r>
            <a:r>
              <a:rPr kumimoji="0" lang="en-US" sz="3600" b="0" i="0" u="none" strike="noStrike" kern="1200" cap="none" spc="0" normalizeH="0" baseline="0" noProof="0" dirty="0">
                <a:ln>
                  <a:noFill/>
                </a:ln>
                <a:solidFill>
                  <a:prstClr val="black"/>
                </a:solidFill>
                <a:effectLst/>
                <a:uLnTx/>
                <a:uFillTx/>
                <a:latin typeface="Arial"/>
                <a:ea typeface="+mn-ea"/>
                <a:cs typeface="Arial"/>
              </a:rPr>
              <a:t> et al.  </a:t>
            </a:r>
            <a:r>
              <a:rPr kumimoji="0" lang="en-US" sz="3600" b="0" i="1" u="none" strike="noStrike" kern="1200" cap="none" spc="0" normalizeH="0" baseline="0" noProof="0" dirty="0">
                <a:ln>
                  <a:noFill/>
                </a:ln>
                <a:solidFill>
                  <a:prstClr val="black"/>
                </a:solidFill>
                <a:effectLst/>
                <a:uLnTx/>
                <a:uFillTx/>
                <a:latin typeface="Arial"/>
                <a:ea typeface="+mn-ea"/>
                <a:cs typeface="Arial"/>
              </a:rPr>
              <a:t>J Med Genet</a:t>
            </a:r>
            <a:r>
              <a:rPr kumimoji="0" lang="en-US" sz="3600" b="0" i="0" u="none" strike="noStrike" kern="1200" cap="none" spc="0" normalizeH="0" baseline="0" noProof="0" dirty="0">
                <a:ln>
                  <a:noFill/>
                </a:ln>
                <a:solidFill>
                  <a:prstClr val="black"/>
                </a:solidFill>
                <a:effectLst/>
                <a:uLnTx/>
                <a:uFillTx/>
                <a:latin typeface="Arial"/>
                <a:ea typeface="+mn-ea"/>
                <a:cs typeface="Arial"/>
              </a:rPr>
              <a:t>. 2006.</a:t>
            </a:r>
          </a:p>
        </p:txBody>
      </p:sp>
    </p:spTree>
    <p:extLst>
      <p:ext uri="{BB962C8B-B14F-4D97-AF65-F5344CB8AC3E}">
        <p14:creationId xmlns:p14="http://schemas.microsoft.com/office/powerpoint/2010/main" val="446463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8288000" cy="1788884"/>
          </a:xfrm>
          <a:solidFill>
            <a:schemeClr val="accent3">
              <a:lumMod val="40000"/>
              <a:lumOff val="60000"/>
            </a:schemeClr>
          </a:solid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5550" dirty="0">
                <a:latin typeface="Arial"/>
                <a:cs typeface="Arial"/>
              </a:rPr>
              <a:t>Hereditary Leiomyomatosis Renal Cell Carcinoma</a:t>
            </a:r>
          </a:p>
        </p:txBody>
      </p:sp>
      <p:sp>
        <p:nvSpPr>
          <p:cNvPr id="3" name="Content Placeholder 2"/>
          <p:cNvSpPr>
            <a:spLocks noGrp="1"/>
          </p:cNvSpPr>
          <p:nvPr>
            <p:ph idx="1"/>
          </p:nvPr>
        </p:nvSpPr>
        <p:spPr>
          <a:xfrm>
            <a:off x="0" y="2309175"/>
            <a:ext cx="18288000" cy="6400800"/>
          </a:xfrm>
          <a:no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4400" dirty="0" err="1">
                <a:latin typeface="Arial"/>
                <a:cs typeface="Arial"/>
              </a:rPr>
              <a:t>Leiomyomas</a:t>
            </a:r>
            <a:r>
              <a:rPr lang="en-US" sz="4400" dirty="0">
                <a:latin typeface="Arial"/>
                <a:cs typeface="Arial"/>
              </a:rPr>
              <a:t> from 19 patients with HLRCC</a:t>
            </a:r>
          </a:p>
          <a:p>
            <a:r>
              <a:rPr lang="en-US" sz="4400" dirty="0" err="1">
                <a:latin typeface="Arial"/>
                <a:cs typeface="Arial"/>
              </a:rPr>
              <a:t>Leiomyomas</a:t>
            </a:r>
            <a:r>
              <a:rPr lang="en-US" sz="4400" dirty="0">
                <a:latin typeface="Arial"/>
                <a:cs typeface="Arial"/>
              </a:rPr>
              <a:t> were cellular or atypical </a:t>
            </a:r>
            <a:r>
              <a:rPr lang="en-US" sz="4400" dirty="0" err="1">
                <a:latin typeface="Arial"/>
                <a:cs typeface="Arial"/>
              </a:rPr>
              <a:t>leiomyomas</a:t>
            </a:r>
            <a:r>
              <a:rPr lang="en-US" sz="4400" dirty="0">
                <a:latin typeface="Arial"/>
                <a:cs typeface="Arial"/>
              </a:rPr>
              <a:t> </a:t>
            </a:r>
          </a:p>
          <a:p>
            <a:r>
              <a:rPr lang="en-US" sz="4400" dirty="0">
                <a:latin typeface="Arial"/>
                <a:cs typeface="Arial"/>
              </a:rPr>
              <a:t>All have tumor cell nuclei with large eosinophilic macronucleoli surrounded by clear </a:t>
            </a:r>
            <a:r>
              <a:rPr lang="en-US" sz="4400" dirty="0" err="1">
                <a:latin typeface="Arial"/>
                <a:cs typeface="Arial"/>
              </a:rPr>
              <a:t>perinuclear</a:t>
            </a:r>
            <a:r>
              <a:rPr lang="en-US" sz="4400" dirty="0">
                <a:latin typeface="Arial"/>
                <a:cs typeface="Arial"/>
              </a:rPr>
              <a:t> halos</a:t>
            </a:r>
          </a:p>
          <a:p>
            <a:r>
              <a:rPr lang="en-US" sz="4400" dirty="0">
                <a:latin typeface="Arial"/>
                <a:cs typeface="Arial"/>
              </a:rPr>
              <a:t>LOH at 1q43 frequent in HLRCC LM (~80%); coding sequence mutation/small deletions/promoter hyper-methylation other possible “2</a:t>
            </a:r>
            <a:r>
              <a:rPr lang="en-US" sz="4400" baseline="30000" dirty="0">
                <a:latin typeface="Arial"/>
                <a:cs typeface="Arial"/>
              </a:rPr>
              <a:t>nd</a:t>
            </a:r>
            <a:r>
              <a:rPr lang="en-US" sz="4400" dirty="0">
                <a:latin typeface="Arial"/>
                <a:cs typeface="Arial"/>
              </a:rPr>
              <a:t> hits”</a:t>
            </a:r>
          </a:p>
        </p:txBody>
      </p:sp>
      <p:sp>
        <p:nvSpPr>
          <p:cNvPr id="4" name="TextBox 3"/>
          <p:cNvSpPr txBox="1"/>
          <p:nvPr/>
        </p:nvSpPr>
        <p:spPr>
          <a:xfrm>
            <a:off x="0" y="8419721"/>
            <a:ext cx="18288000" cy="1431155"/>
          </a:xfrm>
          <a:prstGeom prst="rect">
            <a:avLst/>
          </a:prstGeom>
          <a:noFill/>
        </p:spPr>
        <p:txBody>
          <a:bodyPr wrap="square" lIns="182876" tIns="91437" rIns="182876" bIns="91437"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a:noFill/>
                </a:ln>
                <a:solidFill>
                  <a:prstClr val="black"/>
                </a:solidFill>
                <a:effectLst/>
                <a:uLnTx/>
                <a:uFillTx/>
                <a:latin typeface="Arial"/>
                <a:ea typeface="+mn-ea"/>
                <a:cs typeface="Arial"/>
              </a:rPr>
              <a:t>Sanz</a:t>
            </a:r>
            <a:r>
              <a:rPr kumimoji="0" lang="en-US" sz="4050" b="0" i="0" u="none" strike="noStrike" kern="1200" cap="none" spc="0" normalizeH="0" baseline="0" noProof="0" dirty="0">
                <a:ln>
                  <a:noFill/>
                </a:ln>
                <a:solidFill>
                  <a:prstClr val="black"/>
                </a:solidFill>
                <a:effectLst/>
                <a:uLnTx/>
                <a:uFillTx/>
                <a:latin typeface="Arial"/>
                <a:ea typeface="+mn-ea"/>
                <a:cs typeface="Arial"/>
              </a:rPr>
              <a:t>-Ortega </a:t>
            </a:r>
            <a:r>
              <a:rPr kumimoji="0" lang="en-US" sz="4050" b="0" i="0" u="none" strike="noStrike" kern="1200" cap="none" spc="0" normalizeH="0" baseline="0" noProof="0">
                <a:ln>
                  <a:noFill/>
                </a:ln>
                <a:solidFill>
                  <a:prstClr val="black"/>
                </a:solidFill>
                <a:effectLst/>
                <a:uLnTx/>
                <a:uFillTx/>
                <a:latin typeface="Arial"/>
                <a:ea typeface="+mn-ea"/>
                <a:cs typeface="Arial"/>
              </a:rPr>
              <a:t>et al. </a:t>
            </a:r>
            <a:r>
              <a:rPr kumimoji="0" lang="en-US" sz="4050" b="0" i="0" u="none" strike="noStrike" kern="1200" cap="none" spc="0" normalizeH="0" baseline="0" noProof="0" dirty="0">
                <a:ln>
                  <a:noFill/>
                </a:ln>
                <a:solidFill>
                  <a:prstClr val="black"/>
                </a:solidFill>
                <a:effectLst/>
                <a:uLnTx/>
                <a:uFillTx/>
                <a:latin typeface="Arial"/>
                <a:ea typeface="+mn-ea"/>
                <a:cs typeface="Arial"/>
              </a:rPr>
              <a:t>Morphology and Molecular Characteristics of Uterine </a:t>
            </a:r>
            <a:r>
              <a:rPr kumimoji="0" lang="en-US" sz="4050" b="0" i="0" u="none" strike="noStrike" kern="1200" cap="none" spc="0" normalizeH="0" baseline="0" noProof="0" dirty="0" err="1">
                <a:ln>
                  <a:noFill/>
                </a:ln>
                <a:solidFill>
                  <a:prstClr val="black"/>
                </a:solidFill>
                <a:effectLst/>
                <a:uLnTx/>
                <a:uFillTx/>
                <a:latin typeface="Arial"/>
                <a:ea typeface="+mn-ea"/>
                <a:cs typeface="Arial"/>
              </a:rPr>
              <a:t>Leiomyomas</a:t>
            </a:r>
            <a:r>
              <a:rPr kumimoji="0" lang="en-US" sz="4050" b="0" i="0" u="none" strike="noStrike" kern="1200" cap="none" spc="0" normalizeH="0" baseline="0" noProof="0" dirty="0">
                <a:ln>
                  <a:noFill/>
                </a:ln>
                <a:solidFill>
                  <a:prstClr val="black"/>
                </a:solidFill>
                <a:effectLst/>
                <a:uLnTx/>
                <a:uFillTx/>
                <a:latin typeface="Arial"/>
                <a:ea typeface="+mn-ea"/>
                <a:cs typeface="Arial"/>
              </a:rPr>
              <a:t> in HLRCC syndrome. Am J </a:t>
            </a:r>
            <a:r>
              <a:rPr kumimoji="0" lang="en-US" sz="4050" b="0" i="0" u="none" strike="noStrike" kern="1200" cap="none" spc="0" normalizeH="0" baseline="0" noProof="0" dirty="0" err="1">
                <a:ln>
                  <a:noFill/>
                </a:ln>
                <a:solidFill>
                  <a:prstClr val="black"/>
                </a:solidFill>
                <a:effectLst/>
                <a:uLnTx/>
                <a:uFillTx/>
                <a:latin typeface="Arial"/>
                <a:ea typeface="+mn-ea"/>
                <a:cs typeface="Arial"/>
              </a:rPr>
              <a:t>Surg</a:t>
            </a:r>
            <a:r>
              <a:rPr kumimoji="0" lang="en-US" sz="4050" b="0" i="0" u="none" strike="noStrike" kern="1200" cap="none" spc="0" normalizeH="0" baseline="0" noProof="0" dirty="0">
                <a:ln>
                  <a:noFill/>
                </a:ln>
                <a:solidFill>
                  <a:prstClr val="black"/>
                </a:solidFill>
                <a:effectLst/>
                <a:uLnTx/>
                <a:uFillTx/>
                <a:latin typeface="Arial"/>
                <a:ea typeface="+mn-ea"/>
                <a:cs typeface="Arial"/>
              </a:rPr>
              <a:t> </a:t>
            </a:r>
            <a:r>
              <a:rPr kumimoji="0" lang="en-US" sz="4050" b="0" i="0" u="none" strike="noStrike" kern="1200" cap="none" spc="0" normalizeH="0" baseline="0" noProof="0" dirty="0" err="1">
                <a:ln>
                  <a:noFill/>
                </a:ln>
                <a:solidFill>
                  <a:prstClr val="black"/>
                </a:solidFill>
                <a:effectLst/>
                <a:uLnTx/>
                <a:uFillTx/>
                <a:latin typeface="Arial"/>
                <a:ea typeface="+mn-ea"/>
                <a:cs typeface="Arial"/>
              </a:rPr>
              <a:t>Pathol</a:t>
            </a:r>
            <a:r>
              <a:rPr kumimoji="0" lang="en-US" sz="4050" b="0" i="0" u="none" strike="noStrike" kern="1200" cap="none" spc="0" normalizeH="0" baseline="0" noProof="0" dirty="0">
                <a:ln>
                  <a:noFill/>
                </a:ln>
                <a:solidFill>
                  <a:prstClr val="black"/>
                </a:solidFill>
                <a:effectLst/>
                <a:uLnTx/>
                <a:uFillTx/>
                <a:latin typeface="Arial"/>
                <a:ea typeface="+mn-ea"/>
                <a:cs typeface="Arial"/>
              </a:rPr>
              <a:t> 2013; 37:74-80</a:t>
            </a:r>
          </a:p>
        </p:txBody>
      </p:sp>
    </p:spTree>
    <p:extLst>
      <p:ext uri="{BB962C8B-B14F-4D97-AF65-F5344CB8AC3E}">
        <p14:creationId xmlns:p14="http://schemas.microsoft.com/office/powerpoint/2010/main" val="3827349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80375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6000" dirty="0">
                <a:latin typeface="Arial"/>
                <a:cs typeface="Arial"/>
              </a:rPr>
              <a:t>FH Deficient Leiomyomas</a:t>
            </a:r>
          </a:p>
        </p:txBody>
      </p:sp>
      <p:sp>
        <p:nvSpPr>
          <p:cNvPr id="3" name="Content Placeholder 2"/>
          <p:cNvSpPr>
            <a:spLocks noGrp="1"/>
          </p:cNvSpPr>
          <p:nvPr>
            <p:ph idx="1"/>
          </p:nvPr>
        </p:nvSpPr>
        <p:spPr>
          <a:xfrm>
            <a:off x="-61369" y="2603965"/>
            <a:ext cx="18288000" cy="6536312"/>
          </a:xfrm>
          <a:no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r>
              <a:rPr lang="en-US" sz="3600" dirty="0"/>
              <a:t>Other microscopic findings in addition to the macronucleoli with perinucleolar clear halos have been reported</a:t>
            </a:r>
          </a:p>
          <a:p>
            <a:pPr lvl="1"/>
            <a:r>
              <a:rPr lang="en-US" sz="3600" dirty="0"/>
              <a:t>Increased cellularity or nuclear atypia</a:t>
            </a:r>
          </a:p>
          <a:p>
            <a:pPr lvl="1"/>
            <a:r>
              <a:rPr lang="en-US" sz="3600" dirty="0"/>
              <a:t>Staghorn blood vessels</a:t>
            </a:r>
          </a:p>
          <a:p>
            <a:pPr lvl="1"/>
            <a:r>
              <a:rPr lang="en-US" sz="3600" dirty="0"/>
              <a:t>Eosinophilic cytoplasmic inclusions</a:t>
            </a:r>
          </a:p>
          <a:p>
            <a:pPr lvl="1"/>
            <a:r>
              <a:rPr lang="en-US" sz="3600" dirty="0"/>
              <a:t>Alveolar edema	</a:t>
            </a:r>
          </a:p>
          <a:p>
            <a:r>
              <a:rPr lang="en-US" sz="3600" dirty="0"/>
              <a:t>Loss of FH protein can be detected by </a:t>
            </a:r>
            <a:r>
              <a:rPr lang="en-US" sz="3600" dirty="0" err="1"/>
              <a:t>immunohistochemistry</a:t>
            </a:r>
            <a:endParaRPr lang="en-US" sz="3600" dirty="0"/>
          </a:p>
          <a:p>
            <a:r>
              <a:rPr lang="en-US" sz="3600" dirty="0"/>
              <a:t>Accumulated fumarate undergoes protein </a:t>
            </a:r>
            <a:r>
              <a:rPr lang="en-US" sz="3600" dirty="0" err="1"/>
              <a:t>succination</a:t>
            </a:r>
            <a:r>
              <a:rPr lang="en-US" sz="3600" dirty="0"/>
              <a:t>, reacting with cysteine to form S-(2-succino)-cysteine (2SC), which can be detected in the cytoplasm by immunohistochemistry (picks up abnormally functioning FH)</a:t>
            </a:r>
          </a:p>
          <a:p>
            <a:endParaRPr lang="en-US" dirty="0"/>
          </a:p>
        </p:txBody>
      </p:sp>
      <p:sp>
        <p:nvSpPr>
          <p:cNvPr id="5" name="TextBox 4">
            <a:extLst>
              <a:ext uri="{FF2B5EF4-FFF2-40B4-BE49-F238E27FC236}">
                <a16:creationId xmlns:a16="http://schemas.microsoft.com/office/drawing/2014/main" id="{654CBC70-C9C6-0F29-F99D-36BA12BA6DE2}"/>
              </a:ext>
            </a:extLst>
          </p:cNvPr>
          <p:cNvSpPr txBox="1"/>
          <p:nvPr/>
        </p:nvSpPr>
        <p:spPr>
          <a:xfrm>
            <a:off x="7315200" y="9140277"/>
            <a:ext cx="10440679" cy="584775"/>
          </a:xfrm>
          <a:prstGeom prst="rect">
            <a:avLst/>
          </a:prstGeom>
          <a:noFill/>
        </p:spPr>
        <p:txBody>
          <a:bodyPr wrap="none" rtlCol="0">
            <a:spAutoFit/>
          </a:bodyPr>
          <a:lstStyle/>
          <a:p>
            <a:r>
              <a:rPr lang="en-US" sz="3200" dirty="0"/>
              <a:t>PMID  </a:t>
            </a:r>
            <a:r>
              <a:rPr lang="en-US" sz="3200" b="0" i="0" dirty="0">
                <a:solidFill>
                  <a:srgbClr val="212121"/>
                </a:solidFill>
                <a:effectLst/>
                <a:latin typeface="system-ui"/>
              </a:rPr>
              <a:t>30741757; 26457356; 26457356</a:t>
            </a:r>
            <a:r>
              <a:rPr lang="en-US" sz="3200" dirty="0">
                <a:solidFill>
                  <a:srgbClr val="212121"/>
                </a:solidFill>
                <a:latin typeface="system-ui"/>
              </a:rPr>
              <a:t>; </a:t>
            </a:r>
            <a:r>
              <a:rPr lang="en-US" sz="3200" b="0" i="0" dirty="0">
                <a:solidFill>
                  <a:srgbClr val="212121"/>
                </a:solidFill>
                <a:effectLst/>
                <a:latin typeface="system-ui"/>
              </a:rPr>
              <a:t>31162287; 24309325</a:t>
            </a:r>
          </a:p>
        </p:txBody>
      </p:sp>
    </p:spTree>
    <p:extLst>
      <p:ext uri="{BB962C8B-B14F-4D97-AF65-F5344CB8AC3E}">
        <p14:creationId xmlns:p14="http://schemas.microsoft.com/office/powerpoint/2010/main" val="21841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0" y="9258302"/>
            <a:ext cx="13563600" cy="623241"/>
          </a:xfrm>
          <a:prstGeom prst="rect">
            <a:avLst/>
          </a:prstGeom>
          <a:noFill/>
        </p:spPr>
        <p:txBody>
          <a:bodyPr wrap="square" lIns="182876" tIns="91437" rIns="182876" bIns="91437"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2850" b="1" i="0" u="none" strike="noStrike" kern="1200" cap="none" spc="0" normalizeH="0" baseline="0" noProof="0" dirty="0">
                <a:ln>
                  <a:noFill/>
                </a:ln>
                <a:solidFill>
                  <a:prstClr val="white"/>
                </a:solidFill>
                <a:effectLst/>
                <a:uLnTx/>
                <a:uFillTx/>
                <a:latin typeface="Univers"/>
                <a:ea typeface="+mn-ea"/>
                <a:cs typeface="+mn-cs"/>
              </a:rPr>
              <a:t>Eosinophilic Cytoplasmic Inclusions</a:t>
            </a:r>
          </a:p>
        </p:txBody>
      </p:sp>
      <p:pic>
        <p:nvPicPr>
          <p:cNvPr id="8" name="Picture 7" descr="Untitled-1.jpg"/>
          <p:cNvPicPr>
            <a:picLocks noChangeAspect="1"/>
          </p:cNvPicPr>
          <p:nvPr/>
        </p:nvPicPr>
        <p:blipFill>
          <a:blip r:embed="rId2" cstate="print"/>
          <a:stretch>
            <a:fillRect/>
          </a:stretch>
        </p:blipFill>
        <p:spPr>
          <a:xfrm>
            <a:off x="-19051" y="5130016"/>
            <a:ext cx="9144002" cy="5137151"/>
          </a:xfrm>
          <a:prstGeom prst="rect">
            <a:avLst/>
          </a:prstGeom>
        </p:spPr>
      </p:pic>
      <p:pic>
        <p:nvPicPr>
          <p:cNvPr id="9" name="Picture 8" descr="Untitled-2.jpg"/>
          <p:cNvPicPr>
            <a:picLocks noChangeAspect="1"/>
          </p:cNvPicPr>
          <p:nvPr/>
        </p:nvPicPr>
        <p:blipFill>
          <a:blip r:embed="rId3" cstate="print"/>
          <a:stretch>
            <a:fillRect/>
          </a:stretch>
        </p:blipFill>
        <p:spPr>
          <a:xfrm>
            <a:off x="9144005" y="5130012"/>
            <a:ext cx="9143999" cy="5156988"/>
          </a:xfrm>
          <a:prstGeom prst="rect">
            <a:avLst/>
          </a:prstGeom>
        </p:spPr>
      </p:pic>
      <p:pic>
        <p:nvPicPr>
          <p:cNvPr id="10" name="Picture 9" descr="3.jpg"/>
          <p:cNvPicPr>
            <a:picLocks noChangeAspect="1"/>
          </p:cNvPicPr>
          <p:nvPr/>
        </p:nvPicPr>
        <p:blipFill>
          <a:blip r:embed="rId4" cstate="print"/>
          <a:stretch>
            <a:fillRect/>
          </a:stretch>
        </p:blipFill>
        <p:spPr>
          <a:xfrm>
            <a:off x="0" y="2"/>
            <a:ext cx="9144000" cy="5156201"/>
          </a:xfrm>
          <a:prstGeom prst="rect">
            <a:avLst/>
          </a:prstGeom>
        </p:spPr>
      </p:pic>
      <p:sp>
        <p:nvSpPr>
          <p:cNvPr id="2" name="Rectangle 1">
            <a:extLst>
              <a:ext uri="{FF2B5EF4-FFF2-40B4-BE49-F238E27FC236}">
                <a16:creationId xmlns:a16="http://schemas.microsoft.com/office/drawing/2014/main" id="{F7A77FD9-EA78-0655-716F-772A3A7D0E9A}"/>
              </a:ext>
            </a:extLst>
          </p:cNvPr>
          <p:cNvSpPr/>
          <p:nvPr/>
        </p:nvSpPr>
        <p:spPr>
          <a:xfrm>
            <a:off x="9144000" y="3142343"/>
            <a:ext cx="7235371" cy="19876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69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D0E2-7586-124B-B0E4-8A869B47FF3F}"/>
              </a:ext>
            </a:extLst>
          </p:cNvPr>
          <p:cNvSpPr>
            <a:spLocks noGrp="1"/>
          </p:cNvSpPr>
          <p:nvPr>
            <p:ph type="title"/>
          </p:nvPr>
        </p:nvSpPr>
        <p:spPr>
          <a:xfrm>
            <a:off x="30957" y="0"/>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7200" dirty="0"/>
              <a:t>True or False?</a:t>
            </a:r>
          </a:p>
        </p:txBody>
      </p:sp>
      <p:sp>
        <p:nvSpPr>
          <p:cNvPr id="3" name="Content Placeholder 2">
            <a:extLst>
              <a:ext uri="{FF2B5EF4-FFF2-40B4-BE49-F238E27FC236}">
                <a16:creationId xmlns:a16="http://schemas.microsoft.com/office/drawing/2014/main" id="{80B8CBA6-E131-5928-EB9B-583E32EDC4CF}"/>
              </a:ext>
            </a:extLst>
          </p:cNvPr>
          <p:cNvSpPr>
            <a:spLocks noGrp="1"/>
          </p:cNvSpPr>
          <p:nvPr>
            <p:ph idx="1"/>
          </p:nvPr>
        </p:nvSpPr>
        <p:spPr>
          <a:xfrm>
            <a:off x="678873" y="4114808"/>
            <a:ext cx="16459200" cy="2642747"/>
          </a:xfrm>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indent="0" algn="ctr">
              <a:buNone/>
            </a:pPr>
            <a:r>
              <a:rPr lang="en-US" sz="6600" dirty="0"/>
              <a:t>If a smooth muscle tumor is FH-deficient, I don’t have to worry about malignant potential</a:t>
            </a:r>
          </a:p>
        </p:txBody>
      </p:sp>
    </p:spTree>
    <p:extLst>
      <p:ext uri="{BB962C8B-B14F-4D97-AF65-F5344CB8AC3E}">
        <p14:creationId xmlns:p14="http://schemas.microsoft.com/office/powerpoint/2010/main" val="2345857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D0E2-7586-124B-B0E4-8A869B47FF3F}"/>
              </a:ext>
            </a:extLst>
          </p:cNvPr>
          <p:cNvSpPr>
            <a:spLocks noGrp="1"/>
          </p:cNvSpPr>
          <p:nvPr>
            <p:ph type="title"/>
          </p:nvPr>
        </p:nvSpPr>
        <p:spPr>
          <a:xfrm>
            <a:off x="30957" y="0"/>
            <a:ext cx="18288000" cy="1714500"/>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7200" dirty="0"/>
              <a:t>True or False?</a:t>
            </a:r>
          </a:p>
        </p:txBody>
      </p:sp>
      <p:sp>
        <p:nvSpPr>
          <p:cNvPr id="3" name="Content Placeholder 2">
            <a:extLst>
              <a:ext uri="{FF2B5EF4-FFF2-40B4-BE49-F238E27FC236}">
                <a16:creationId xmlns:a16="http://schemas.microsoft.com/office/drawing/2014/main" id="{80B8CBA6-E131-5928-EB9B-583E32EDC4CF}"/>
              </a:ext>
            </a:extLst>
          </p:cNvPr>
          <p:cNvSpPr>
            <a:spLocks noGrp="1"/>
          </p:cNvSpPr>
          <p:nvPr>
            <p:ph idx="1"/>
          </p:nvPr>
        </p:nvSpPr>
        <p:spPr>
          <a:xfrm>
            <a:off x="678873" y="4114808"/>
            <a:ext cx="16459200" cy="2642747"/>
          </a:xfrm>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marL="0" indent="0" algn="ctr">
              <a:buNone/>
            </a:pPr>
            <a:r>
              <a:rPr lang="en-US" sz="6600" dirty="0"/>
              <a:t>If a smooth muscle tumor is FH-deficient, I don’t have to worry about malignant potential</a:t>
            </a:r>
          </a:p>
        </p:txBody>
      </p:sp>
      <p:sp>
        <p:nvSpPr>
          <p:cNvPr id="4" name="TextBox 3">
            <a:extLst>
              <a:ext uri="{FF2B5EF4-FFF2-40B4-BE49-F238E27FC236}">
                <a16:creationId xmlns:a16="http://schemas.microsoft.com/office/drawing/2014/main" id="{E6D49F28-58C2-3758-50D9-10E969A80980}"/>
              </a:ext>
            </a:extLst>
          </p:cNvPr>
          <p:cNvSpPr txBox="1"/>
          <p:nvPr/>
        </p:nvSpPr>
        <p:spPr>
          <a:xfrm>
            <a:off x="6376338" y="7038108"/>
            <a:ext cx="5597238" cy="1661994"/>
          </a:xfrm>
          <a:prstGeom prst="rect">
            <a:avLst/>
          </a:prstGeom>
          <a:noFill/>
        </p:spPr>
        <p:txBody>
          <a:bodyPr wrap="square" rtlCol="0">
            <a:sp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9900" dirty="0">
                <a:solidFill>
                  <a:srgbClr val="FF0000"/>
                </a:solidFill>
              </a:rPr>
              <a:t>FALSE!</a:t>
            </a:r>
          </a:p>
        </p:txBody>
      </p:sp>
    </p:spTree>
    <p:extLst>
      <p:ext uri="{BB962C8B-B14F-4D97-AF65-F5344CB8AC3E}">
        <p14:creationId xmlns:p14="http://schemas.microsoft.com/office/powerpoint/2010/main" val="3136936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H deficient LMS low.jpg"/>
          <p:cNvPicPr>
            <a:picLocks noChangeAspect="1"/>
          </p:cNvPicPr>
          <p:nvPr/>
        </p:nvPicPr>
        <p:blipFill>
          <a:blip r:embed="rId3"/>
          <a:stretch>
            <a:fillRect/>
          </a:stretch>
        </p:blipFill>
        <p:spPr>
          <a:xfrm>
            <a:off x="0" y="0"/>
            <a:ext cx="9144000" cy="5143500"/>
          </a:xfrm>
          <a:prstGeom prst="rect">
            <a:avLst/>
          </a:prstGeom>
        </p:spPr>
      </p:pic>
      <p:pic>
        <p:nvPicPr>
          <p:cNvPr id="3" name="Picture 2" descr="FH deficient LMS staghorn.jpg"/>
          <p:cNvPicPr>
            <a:picLocks noChangeAspect="1"/>
          </p:cNvPicPr>
          <p:nvPr/>
        </p:nvPicPr>
        <p:blipFill>
          <a:blip r:embed="rId4"/>
          <a:stretch>
            <a:fillRect/>
          </a:stretch>
        </p:blipFill>
        <p:spPr>
          <a:xfrm>
            <a:off x="9144000" y="0"/>
            <a:ext cx="9144000" cy="5143500"/>
          </a:xfrm>
          <a:prstGeom prst="rect">
            <a:avLst/>
          </a:prstGeom>
        </p:spPr>
      </p:pic>
      <p:pic>
        <p:nvPicPr>
          <p:cNvPr id="4" name="Picture 3" descr="FH deficient LMS nuclei.jpg"/>
          <p:cNvPicPr>
            <a:picLocks noChangeAspect="1"/>
          </p:cNvPicPr>
          <p:nvPr/>
        </p:nvPicPr>
        <p:blipFill>
          <a:blip r:embed="rId5"/>
          <a:stretch>
            <a:fillRect/>
          </a:stretch>
        </p:blipFill>
        <p:spPr>
          <a:xfrm>
            <a:off x="0" y="5143500"/>
            <a:ext cx="9144000" cy="5143500"/>
          </a:xfrm>
          <a:prstGeom prst="rect">
            <a:avLst/>
          </a:prstGeom>
        </p:spPr>
      </p:pic>
      <p:pic>
        <p:nvPicPr>
          <p:cNvPr id="7" name="Picture 6" descr="A close-up of a cell&#10;&#10;Description automatically generated">
            <a:extLst>
              <a:ext uri="{FF2B5EF4-FFF2-40B4-BE49-F238E27FC236}">
                <a16:creationId xmlns:a16="http://schemas.microsoft.com/office/drawing/2014/main" id="{3932BE7D-57C0-E93C-6874-E022BC72079D}"/>
              </a:ext>
            </a:extLst>
          </p:cNvPr>
          <p:cNvPicPr>
            <a:picLocks noChangeAspect="1"/>
          </p:cNvPicPr>
          <p:nvPr/>
        </p:nvPicPr>
        <p:blipFill>
          <a:blip r:embed="rId6"/>
          <a:stretch>
            <a:fillRect/>
          </a:stretch>
        </p:blipFill>
        <p:spPr>
          <a:xfrm>
            <a:off x="9144000" y="5143502"/>
            <a:ext cx="9144000" cy="5143500"/>
          </a:xfrm>
          <a:prstGeom prst="rect">
            <a:avLst/>
          </a:prstGeom>
        </p:spPr>
      </p:pic>
    </p:spTree>
    <p:extLst>
      <p:ext uri="{BB962C8B-B14F-4D97-AF65-F5344CB8AC3E}">
        <p14:creationId xmlns:p14="http://schemas.microsoft.com/office/powerpoint/2010/main" val="10431248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85D9-2287-21EC-13E9-F7EAE41824AE}"/>
              </a:ext>
            </a:extLst>
          </p:cNvPr>
          <p:cNvSpPr>
            <a:spLocks noGrp="1"/>
          </p:cNvSpPr>
          <p:nvPr>
            <p:ph type="title"/>
          </p:nvPr>
        </p:nvSpPr>
        <p:spPr>
          <a:xfrm>
            <a:off x="0" y="0"/>
            <a:ext cx="18288000" cy="2069309"/>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5400" dirty="0"/>
              <a:t>Criteria for Malignancy in an </a:t>
            </a:r>
            <a:br>
              <a:rPr lang="en-US" sz="5400" dirty="0"/>
            </a:br>
            <a:r>
              <a:rPr lang="en-US" sz="5400" dirty="0"/>
              <a:t>FH-deficient Smooth Muscle Tumor</a:t>
            </a:r>
          </a:p>
        </p:txBody>
      </p:sp>
      <p:sp>
        <p:nvSpPr>
          <p:cNvPr id="3" name="Content Placeholder 2">
            <a:extLst>
              <a:ext uri="{FF2B5EF4-FFF2-40B4-BE49-F238E27FC236}">
                <a16:creationId xmlns:a16="http://schemas.microsoft.com/office/drawing/2014/main" id="{AC2703BF-B321-9378-5218-70105BDA30E3}"/>
              </a:ext>
            </a:extLst>
          </p:cNvPr>
          <p:cNvSpPr>
            <a:spLocks noGrp="1"/>
          </p:cNvSpPr>
          <p:nvPr>
            <p:ph idx="1"/>
          </p:nvPr>
        </p:nvSpPr>
        <p:spPr>
          <a:xfrm>
            <a:off x="0" y="2680864"/>
            <a:ext cx="18288000" cy="6788945"/>
          </a:xfrm>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4000" dirty="0"/>
              <a:t>Currently not well defined as there is “atypia” at base-line</a:t>
            </a:r>
          </a:p>
          <a:p>
            <a:pPr algn="ctr"/>
            <a:endParaRPr lang="en-US" sz="4000" dirty="0"/>
          </a:p>
          <a:p>
            <a:pPr algn="ctr"/>
            <a:r>
              <a:rPr lang="en-US" sz="4000" dirty="0"/>
              <a:t>Atypia and cellularity must be “more than in a typical FH-deficient leiomyoma”</a:t>
            </a:r>
          </a:p>
          <a:p>
            <a:pPr algn="ctr"/>
            <a:endParaRPr lang="en-US" sz="4000" dirty="0"/>
          </a:p>
          <a:p>
            <a:pPr algn="ctr"/>
            <a:r>
              <a:rPr lang="en-US" sz="4000" dirty="0"/>
              <a:t>Mitotic threshold usually much greater than 10 per 10 high power fields</a:t>
            </a:r>
          </a:p>
          <a:p>
            <a:pPr marL="0" indent="0" algn="ctr">
              <a:buNone/>
            </a:pPr>
            <a:endParaRPr lang="en-US" sz="4000" dirty="0"/>
          </a:p>
          <a:p>
            <a:pPr algn="ctr"/>
            <a:r>
              <a:rPr lang="en-US" sz="4000" dirty="0"/>
              <a:t>Atypical mitoses</a:t>
            </a:r>
          </a:p>
          <a:p>
            <a:pPr algn="ctr"/>
            <a:endParaRPr lang="en-US" sz="4000" dirty="0"/>
          </a:p>
          <a:p>
            <a:pPr algn="ctr"/>
            <a:r>
              <a:rPr lang="en-US" sz="4000" dirty="0"/>
              <a:t>Infiltrative border</a:t>
            </a:r>
          </a:p>
        </p:txBody>
      </p:sp>
    </p:spTree>
    <p:extLst>
      <p:ext uri="{BB962C8B-B14F-4D97-AF65-F5344CB8AC3E}">
        <p14:creationId xmlns:p14="http://schemas.microsoft.com/office/powerpoint/2010/main" val="9925788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59"/>
            <a:ext cx="18288000" cy="2072665"/>
          </a:xfrm>
          <a:solidFill>
            <a:schemeClr val="accent3">
              <a:lumMod val="40000"/>
              <a:lumOff val="60000"/>
            </a:schemeClr>
          </a:solidFill>
        </p:spPr>
        <p:txBody>
          <a:bodyPr>
            <a:norm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r>
              <a:rPr lang="en-US" sz="5400" dirty="0"/>
              <a:t>Evaluation of LM with Bizarre Nuclei (and other smooth muscle tumors with suggestive features)</a:t>
            </a:r>
          </a:p>
        </p:txBody>
      </p:sp>
      <p:sp>
        <p:nvSpPr>
          <p:cNvPr id="3" name="Content Placeholder 2"/>
          <p:cNvSpPr>
            <a:spLocks noGrp="1"/>
          </p:cNvSpPr>
          <p:nvPr>
            <p:ph idx="1"/>
          </p:nvPr>
        </p:nvSpPr>
        <p:spPr>
          <a:xfrm>
            <a:off x="1411489" y="2260983"/>
            <a:ext cx="15661401" cy="7926292"/>
          </a:xfrm>
          <a:noFill/>
        </p:spPr>
        <p:txBody>
          <a:bodyPr>
            <a:noAutofit/>
          </a:bodyPr>
          <a:lst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a:lstStyle>
          <a:p>
            <a:pPr algn="ctr">
              <a:lnSpc>
                <a:spcPct val="150000"/>
              </a:lnSpc>
            </a:pPr>
            <a:r>
              <a:rPr lang="en-US" sz="4000" dirty="0">
                <a:latin typeface="Arial"/>
                <a:cs typeface="Arial"/>
              </a:rPr>
              <a:t>Stain for FH and/or 2SC</a:t>
            </a:r>
          </a:p>
          <a:p>
            <a:pPr algn="ctr">
              <a:lnSpc>
                <a:spcPct val="150000"/>
              </a:lnSpc>
            </a:pPr>
            <a:r>
              <a:rPr lang="en-US" sz="4000" dirty="0">
                <a:latin typeface="Arial"/>
                <a:cs typeface="Arial"/>
              </a:rPr>
              <a:t>If FH lost, consider the possibility of HLRCC. But, most will be due to somatic mutations.</a:t>
            </a:r>
          </a:p>
          <a:p>
            <a:pPr algn="ctr">
              <a:lnSpc>
                <a:spcPct val="150000"/>
              </a:lnSpc>
            </a:pPr>
            <a:r>
              <a:rPr lang="en-US" sz="4000" dirty="0">
                <a:latin typeface="Arial"/>
                <a:cs typeface="Arial"/>
              </a:rPr>
              <a:t>If clinical history is suggestive (cutaneous LM or RCC in patient or family history of cutaneous LM, uterine LM at young age, RCC) consider referral to a genetic counsellor</a:t>
            </a:r>
          </a:p>
          <a:p>
            <a:pPr algn="ctr">
              <a:lnSpc>
                <a:spcPct val="150000"/>
              </a:lnSpc>
            </a:pPr>
            <a:r>
              <a:rPr lang="en-US" sz="4000" dirty="0">
                <a:latin typeface="Arial"/>
                <a:cs typeface="Arial"/>
              </a:rPr>
              <a:t>If there are multiple </a:t>
            </a:r>
            <a:r>
              <a:rPr lang="en-US" sz="4000" dirty="0" err="1">
                <a:latin typeface="Arial"/>
                <a:cs typeface="Arial"/>
              </a:rPr>
              <a:t>LM</a:t>
            </a:r>
            <a:r>
              <a:rPr lang="en-US" sz="4000" dirty="0">
                <a:latin typeface="Arial"/>
                <a:cs typeface="Arial"/>
              </a:rPr>
              <a:t> with FH loss, possibility of </a:t>
            </a:r>
            <a:r>
              <a:rPr lang="en-US" sz="4000" dirty="0" err="1">
                <a:latin typeface="Arial"/>
                <a:cs typeface="Arial"/>
              </a:rPr>
              <a:t>HLRCC</a:t>
            </a:r>
            <a:r>
              <a:rPr lang="en-US" sz="4000" dirty="0">
                <a:latin typeface="Arial"/>
                <a:cs typeface="Arial"/>
              </a:rPr>
              <a:t> should be noted in report</a:t>
            </a:r>
          </a:p>
        </p:txBody>
      </p:sp>
    </p:spTree>
    <p:extLst>
      <p:ext uri="{BB962C8B-B14F-4D97-AF65-F5344CB8AC3E}">
        <p14:creationId xmlns:p14="http://schemas.microsoft.com/office/powerpoint/2010/main" val="2346926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f5a567c0-1ac9-49a2-966f-a00bf8425481" Revision="1" Stencil="System.MyShapes" StencilVersion="1.0"/>
</Control>
</file>

<file path=customXml/item10.xml><?xml version="1.0" encoding="utf-8"?>
<Control xmlns="http://schemas.microsoft.com/VisualStudio/2011/storyboarding/control">
  <Id Name="1c6c6d66-e46c-434a-a59f-9d28ee3d7f0e" Revision="1" Stencil="System.MyShapes" StencilVersion="1.0"/>
</Control>
</file>

<file path=customXml/item11.xml><?xml version="1.0" encoding="utf-8"?>
<Control xmlns="http://schemas.microsoft.com/VisualStudio/2011/storyboarding/control">
  <Id Name="5b101e26-a922-4310-9dbd-60b14fea8887" Revision="1" Stencil="System.MyShapes" StencilVersion="1.0"/>
</Control>
</file>

<file path=customXml/item12.xml><?xml version="1.0" encoding="utf-8"?>
<Control xmlns="http://schemas.microsoft.com/VisualStudio/2011/storyboarding/control">
  <Id Name="1c6c6d66-e46c-434a-a59f-9d28ee3d7f0e" Revision="1" Stencil="System.MyShapes" StencilVersion="1.0"/>
</Control>
</file>

<file path=customXml/item13.xml><?xml version="1.0" encoding="utf-8"?>
<Control xmlns="http://schemas.microsoft.com/VisualStudio/2011/storyboarding/control">
  <Id Name="639d4620-01c4-4147-85d1-630f460179d7" Revision="1" Stencil="System.MyShapes" StencilVersion="1.0"/>
</Control>
</file>

<file path=customXml/item14.xml><?xml version="1.0" encoding="utf-8"?>
<Control xmlns="http://schemas.microsoft.com/VisualStudio/2011/storyboarding/control">
  <Id Name="0a9a4825-af60-40dc-88a1-3253f3e0d7f7" Revision="1" Stencil="System.MyShapes" StencilVersion="1.0"/>
</Control>
</file>

<file path=customXml/item15.xml><?xml version="1.0" encoding="utf-8"?>
<Control xmlns="http://schemas.microsoft.com/VisualStudio/2011/storyboarding/control">
  <Id Name="f5a567c0-1ac9-49a2-966f-a00bf8425481" Revision="1" Stencil="System.MyShapes" StencilVersion="1.0"/>
</Control>
</file>

<file path=customXml/item16.xml><?xml version="1.0" encoding="utf-8"?>
<Control xmlns="http://schemas.microsoft.com/VisualStudio/2011/storyboarding/control">
  <Id Name="639d4620-01c4-4147-85d1-630f460179d7" Revision="1" Stencil="System.MyShapes" StencilVersion="1.0"/>
</Control>
</file>

<file path=customXml/item2.xml><?xml version="1.0" encoding="utf-8"?>
<Control xmlns="http://schemas.microsoft.com/VisualStudio/2011/storyboarding/control">
  <Id Name="f5a567c0-1ac9-49a2-966f-a00bf8425481" Revision="1" Stencil="System.MyShapes" StencilVersion="1.0"/>
</Control>
</file>

<file path=customXml/item3.xml><?xml version="1.0" encoding="utf-8"?>
<Control xmlns="http://schemas.microsoft.com/VisualStudio/2011/storyboarding/control">
  <Id Name="97049ea3-0512-4d28-93cd-1fe9390555f9" Revision="1" Stencil="System.MyShapes" StencilVersion="1.0"/>
</Control>
</file>

<file path=customXml/item4.xml><?xml version="1.0" encoding="utf-8"?>
<Control xmlns="http://schemas.microsoft.com/VisualStudio/2011/storyboarding/control">
  <Id Name="5b101e26-a922-4310-9dbd-60b14fea8887" Revision="1" Stencil="System.MyShapes" StencilVersion="1.0"/>
</Control>
</file>

<file path=customXml/item5.xml><?xml version="1.0" encoding="utf-8"?>
<Control xmlns="http://schemas.microsoft.com/VisualStudio/2011/storyboarding/control">
  <Id Name="53580243-bdf6-453f-83a8-3cbdd5668771" Revision="1" Stencil="System.MyShapes" StencilVersion="1.0"/>
</Control>
</file>

<file path=customXml/item6.xml><?xml version="1.0" encoding="utf-8"?>
<Control xmlns="http://schemas.microsoft.com/VisualStudio/2011/storyboarding/control">
  <Id Name="639d4620-01c4-4147-85d1-630f460179d7" Revision="1" Stencil="System.MyShapes" StencilVersion="1.0"/>
</Control>
</file>

<file path=customXml/item7.xml><?xml version="1.0" encoding="utf-8"?>
<Control xmlns="http://schemas.microsoft.com/VisualStudio/2011/storyboarding/control">
  <Id Name="d3fce018-2bf8-40cf-99d5-06f634592dc2" Revision="1" Stencil="System.MyShapes" StencilVersion="1.0"/>
</Control>
</file>

<file path=customXml/item8.xml><?xml version="1.0" encoding="utf-8"?>
<Control xmlns="http://schemas.microsoft.com/VisualStudio/2011/storyboarding/control">
  <Id Name="53580243-bdf6-453f-83a8-3cbdd5668771" Revision="1" Stencil="System.MyShapes" StencilVersion="1.0"/>
</Control>
</file>

<file path=customXml/item9.xml><?xml version="1.0" encoding="utf-8"?>
<Control xmlns="http://schemas.microsoft.com/VisualStudio/2011/storyboarding/control">
  <Id Name="0a9a4825-af60-40dc-88a1-3253f3e0d7f7" Revision="1" Stencil="System.MyShapes" StencilVersion="1.0"/>
</Control>
</file>

<file path=customXml/itemProps1.xml><?xml version="1.0" encoding="utf-8"?>
<ds:datastoreItem xmlns:ds="http://schemas.openxmlformats.org/officeDocument/2006/customXml" ds:itemID="{0B40F7E2-0ABA-44F7-87E0-D4A617C37297}">
  <ds:schemaRefs>
    <ds:schemaRef ds:uri="http://schemas.microsoft.com/VisualStudio/2011/storyboarding/control"/>
  </ds:schemaRefs>
</ds:datastoreItem>
</file>

<file path=customXml/itemProps10.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1.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12.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3.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4.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5.xml><?xml version="1.0" encoding="utf-8"?>
<ds:datastoreItem xmlns:ds="http://schemas.openxmlformats.org/officeDocument/2006/customXml" ds:itemID="{6A3A5DEA-12A1-41B2-91B1-336A1DC1D123}">
  <ds:schemaRefs>
    <ds:schemaRef ds:uri="http://schemas.microsoft.com/VisualStudio/2011/storyboarding/control"/>
  </ds:schemaRefs>
</ds:datastoreItem>
</file>

<file path=customXml/itemProps16.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2.xml><?xml version="1.0" encoding="utf-8"?>
<ds:datastoreItem xmlns:ds="http://schemas.openxmlformats.org/officeDocument/2006/customXml" ds:itemID="{FC641727-A542-4B50-89B7-48E15488BC7B}">
  <ds:schemaRefs>
    <ds:schemaRef ds:uri="http://schemas.microsoft.com/VisualStudio/2011/storyboarding/control"/>
  </ds:schemaRefs>
</ds:datastoreItem>
</file>

<file path=customXml/itemProps3.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4.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5.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6.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7.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8.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9.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2562</TotalTime>
  <Words>2943</Words>
  <Application>Microsoft Macintosh PowerPoint</Application>
  <PresentationFormat>Custom</PresentationFormat>
  <Paragraphs>307</Paragraphs>
  <Slides>101</Slides>
  <Notes>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101</vt:i4>
      </vt:variant>
    </vt:vector>
  </HeadingPairs>
  <TitlesOfParts>
    <vt:vector size="109" baseType="lpstr">
      <vt:lpstr>Arial</vt:lpstr>
      <vt:lpstr>Calibri</vt:lpstr>
      <vt:lpstr>Calibri Bold</vt:lpstr>
      <vt:lpstr>Calibri Light</vt:lpstr>
      <vt:lpstr>system-ui</vt:lpstr>
      <vt:lpstr>Univers</vt:lpstr>
      <vt:lpstr>Congresso de Patologia</vt:lpstr>
      <vt:lpstr>Office Theme</vt:lpstr>
      <vt:lpstr>A Diagnostic approach to uterine smooth muscle tumors</vt:lpstr>
      <vt:lpstr>Declaração de Conflito de Interesse</vt:lpstr>
      <vt:lpstr>Disclosure of Relevant Financial Relationships</vt:lpstr>
      <vt:lpstr>Objectives</vt:lpstr>
      <vt:lpstr>Case 1: Clinical History</vt:lpstr>
      <vt:lpstr>PowerPoint Presentation</vt:lpstr>
      <vt:lpstr>PowerPoint Presentation</vt:lpstr>
      <vt:lpstr>PowerPoint Presentation</vt:lpstr>
      <vt:lpstr>PowerPoint Presentation</vt:lpstr>
      <vt:lpstr>PowerPoint Presentation</vt:lpstr>
      <vt:lpstr>Leiomyoma Variants WHO 2014 versus WHO  2020</vt:lpstr>
      <vt:lpstr>Leiomyoma Variants WHO 2020</vt:lpstr>
      <vt:lpstr>Uterine Smooth Muscle Tumors with Atypical Nuclei</vt:lpstr>
      <vt:lpstr>Bell, S. W., Kempson and Hendrickson. (1994). "Problematic uterine smooth muscle neoplasms: A clinicopathologic study of 213 cases" American Journal of Surgical Pathology 18: 535-558.</vt:lpstr>
      <vt:lpstr>Evaluation of Cytologic Atypia</vt:lpstr>
      <vt:lpstr>Evaluation of Cytologic Atypia</vt:lpstr>
      <vt:lpstr>PowerPoint Presentation</vt:lpstr>
      <vt:lpstr>PowerPoint Presentation</vt:lpstr>
      <vt:lpstr>PowerPoint Presentation</vt:lpstr>
      <vt:lpstr>PowerPoint Presentation</vt:lpstr>
      <vt:lpstr>PowerPoint Presentation</vt:lpstr>
      <vt:lpstr>PowerPoint Presentation</vt:lpstr>
      <vt:lpstr>Distribution of Cytologic Atypia</vt:lpstr>
      <vt:lpstr>PowerPoint Presentation</vt:lpstr>
      <vt:lpstr>PowerPoint Presentation</vt:lpstr>
      <vt:lpstr>PowerPoint Presentation</vt:lpstr>
      <vt:lpstr>PowerPoint Presentation</vt:lpstr>
      <vt:lpstr>PowerPoint Presentation</vt:lpstr>
      <vt:lpstr>Evaluation of Necrosis</vt:lpstr>
      <vt:lpstr>PowerPoint Presentation</vt:lpstr>
      <vt:lpstr>PowerPoint Presentation</vt:lpstr>
      <vt:lpstr>PowerPoint Presentation</vt:lpstr>
      <vt:lpstr>PowerPoint Presentation</vt:lpstr>
      <vt:lpstr>PowerPoint Presentation</vt:lpstr>
      <vt:lpstr>Tumor Necrosis vs. Degeneration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Your Knowledge!</vt:lpstr>
      <vt:lpstr>PowerPoint Presentation</vt:lpstr>
      <vt:lpstr>PowerPoint Presentation</vt:lpstr>
      <vt:lpstr>PowerPoint Presentation</vt:lpstr>
      <vt:lpstr>Evaluation of Mitotic Activity</vt:lpstr>
      <vt:lpstr>PowerPoint Presentation</vt:lpstr>
      <vt:lpstr>POTENTIAL PITFALL</vt:lpstr>
      <vt:lpstr>PowerPoint Presentation</vt:lpstr>
      <vt:lpstr>PowerPoint Presentation</vt:lpstr>
      <vt:lpstr>PowerPoint Presentation</vt:lpstr>
      <vt:lpstr>PowerPoint Presentation</vt:lpstr>
      <vt:lpstr>Test Your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LEIOMYOSARCOMA</vt:lpstr>
      <vt:lpstr>PowerPoint Presentation</vt:lpstr>
      <vt:lpstr>Practical Points – When to be Concerned</vt:lpstr>
      <vt:lpstr>Practical Points</vt:lpstr>
      <vt:lpstr>Leiomyoma with bizarre nuclei (atypical leiomyoma, symplastic leiomyoma, leiomyoma with symplastic change)</vt:lpstr>
      <vt:lpstr>PowerPoint Presentation</vt:lpstr>
      <vt:lpstr>PowerPoint Presentation</vt:lpstr>
      <vt:lpstr>PowerPoint Presentation</vt:lpstr>
      <vt:lpstr>PowerPoint Presentation</vt:lpstr>
      <vt:lpstr>PowerPoint Presentation</vt:lpstr>
      <vt:lpstr>Case 2: Clinical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FH DEFICIENT LEIOMYOMA</vt:lpstr>
      <vt:lpstr>Hereditary Leiomyomatosis Renal Cell Carcinoma (HLRCC)</vt:lpstr>
      <vt:lpstr>HLRCC Lifetime Risk</vt:lpstr>
      <vt:lpstr>Hereditary Leiomyomatosis Renal Cell Carcinoma</vt:lpstr>
      <vt:lpstr>FH Deficient Leiomyomas</vt:lpstr>
      <vt:lpstr>PowerPoint Presentation</vt:lpstr>
      <vt:lpstr>True or False?</vt:lpstr>
      <vt:lpstr>True or False?</vt:lpstr>
      <vt:lpstr>PowerPoint Presentation</vt:lpstr>
      <vt:lpstr>Criteria for Malignancy in an  FH-deficient Smooth Muscle Tumor</vt:lpstr>
      <vt:lpstr>Evaluation of LM with Bizarre Nuclei (and other smooth muscle tumors with suggestive features)</vt:lpstr>
      <vt:lpstr>Practical Points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Nucci, Marisa R.,MD</cp:lastModifiedBy>
  <cp:revision>25</cp:revision>
  <dcterms:created xsi:type="dcterms:W3CDTF">2024-02-22T18:43:09Z</dcterms:created>
  <dcterms:modified xsi:type="dcterms:W3CDTF">2024-05-31T11:32:29Z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